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2" r:id="rId2"/>
    <p:sldId id="265" r:id="rId3"/>
    <p:sldId id="258" r:id="rId4"/>
    <p:sldId id="261" r:id="rId5"/>
    <p:sldId id="291" r:id="rId6"/>
    <p:sldId id="263" r:id="rId7"/>
    <p:sldId id="292" r:id="rId8"/>
    <p:sldId id="293" r:id="rId9"/>
    <p:sldId id="269" r:id="rId10"/>
    <p:sldId id="294" r:id="rId11"/>
    <p:sldId id="270" r:id="rId12"/>
    <p:sldId id="272" r:id="rId13"/>
    <p:sldId id="299" r:id="rId14"/>
    <p:sldId id="295" r:id="rId15"/>
    <p:sldId id="290" r:id="rId16"/>
    <p:sldId id="296" r:id="rId17"/>
    <p:sldId id="297" r:id="rId18"/>
    <p:sldId id="298" r:id="rId19"/>
    <p:sldId id="300" r:id="rId20"/>
    <p:sldId id="273" r:id="rId21"/>
    <p:sldId id="274" r:id="rId22"/>
    <p:sldId id="283" r:id="rId23"/>
    <p:sldId id="284" r:id="rId24"/>
    <p:sldId id="285" r:id="rId25"/>
    <p:sldId id="286" r:id="rId26"/>
    <p:sldId id="287" r:id="rId27"/>
    <p:sldId id="288" r:id="rId28"/>
    <p:sldId id="289" r:id="rId29"/>
    <p:sldId id="301" r:id="rId30"/>
    <p:sldId id="281" r:id="rId31"/>
    <p:sldId id="267"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snapToGrid="0">
      <p:cViewPr varScale="1">
        <p:scale>
          <a:sx n="73" d="100"/>
          <a:sy n="73" d="100"/>
        </p:scale>
        <p:origin x="5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2099748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28058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169176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960714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4109618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165155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80312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90067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1086016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82245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CAC016-1417-494C-9282-D52DFE59AB40}" type="datetimeFigureOut">
              <a:rPr lang="en-US" smtClean="0"/>
              <a:t>11/24/2018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D1EFB9B-E63D-4449-A728-570156989F76}" type="slidenum">
              <a:rPr lang="en-US" smtClean="0"/>
              <a:t>‹#›</a:t>
            </a:fld>
            <a:endParaRPr lang="en-US" dirty="0"/>
          </a:p>
        </p:txBody>
      </p:sp>
    </p:spTree>
    <p:extLst>
      <p:ext uri="{BB962C8B-B14F-4D97-AF65-F5344CB8AC3E}">
        <p14:creationId xmlns:p14="http://schemas.microsoft.com/office/powerpoint/2010/main" val="4002897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CAC016-1417-494C-9282-D52DFE59AB40}" type="datetimeFigureOut">
              <a:rPr lang="en-US" smtClean="0"/>
              <a:t>11/24/2018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EFB9B-E63D-4449-A728-570156989F76}" type="slidenum">
              <a:rPr lang="en-US" smtClean="0"/>
              <a:t>‹#›</a:t>
            </a:fld>
            <a:endParaRPr lang="en-US" dirty="0"/>
          </a:p>
        </p:txBody>
      </p:sp>
    </p:spTree>
    <p:extLst>
      <p:ext uri="{BB962C8B-B14F-4D97-AF65-F5344CB8AC3E}">
        <p14:creationId xmlns:p14="http://schemas.microsoft.com/office/powerpoint/2010/main" val="3294181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PHASED </a:t>
            </a:r>
            <a:r>
              <a:rPr lang="en-US" b="1" dirty="0">
                <a:latin typeface="Times New Roman" panose="02020603050405020304" pitchFamily="18" charset="0"/>
                <a:cs typeface="Times New Roman" panose="02020603050405020304" pitchFamily="18" charset="0"/>
              </a:rPr>
              <a:t>ARRAY SPEAKER SYSTEM</a:t>
            </a:r>
            <a:endParaRPr lang="en-US" dirty="0"/>
          </a:p>
        </p:txBody>
      </p:sp>
      <p:sp>
        <p:nvSpPr>
          <p:cNvPr id="5" name="Content Placeholder 4"/>
          <p:cNvSpPr>
            <a:spLocks noGrp="1"/>
          </p:cNvSpPr>
          <p:nvPr>
            <p:ph sz="half" idx="1"/>
          </p:nvPr>
        </p:nvSpPr>
        <p:spPr/>
        <p:txBody>
          <a:bodyPr>
            <a:normAutofit/>
          </a:bodyPr>
          <a:lstStyle/>
          <a:p>
            <a:pPr marL="0" indent="0">
              <a:spcBef>
                <a:spcPts val="0"/>
              </a:spcBef>
              <a:buNone/>
            </a:pPr>
            <a:endParaRPr lang="en-US" dirty="0" smtClean="0">
              <a:latin typeface="Times New Roman" panose="02020603050405020304" pitchFamily="18" charset="0"/>
              <a:cs typeface="Times New Roman" panose="02020603050405020304" pitchFamily="18" charset="0"/>
            </a:endParaRPr>
          </a:p>
          <a:p>
            <a:pPr marL="0" indent="0">
              <a:spcBef>
                <a:spcPts val="0"/>
              </a:spcBef>
              <a:buNone/>
            </a:pPr>
            <a:endParaRPr lang="en-US" dirty="0">
              <a:latin typeface="Times New Roman" panose="02020603050405020304" pitchFamily="18" charset="0"/>
              <a:cs typeface="Times New Roman" panose="02020603050405020304" pitchFamily="18" charset="0"/>
            </a:endParaRPr>
          </a:p>
          <a:p>
            <a:pPr marL="0" indent="0">
              <a:spcBef>
                <a:spcPts val="0"/>
              </a:spcBef>
              <a:buNone/>
            </a:pPr>
            <a:endParaRPr lang="en-US" dirty="0" smtClean="0">
              <a:latin typeface="Times New Roman" panose="02020603050405020304" pitchFamily="18" charset="0"/>
              <a:cs typeface="Times New Roman" panose="02020603050405020304" pitchFamily="18" charset="0"/>
            </a:endParaRPr>
          </a:p>
          <a:p>
            <a:pPr marL="0" indent="0">
              <a:spcBef>
                <a:spcPts val="0"/>
              </a:spcBef>
              <a:buNone/>
            </a:pPr>
            <a:endParaRPr lang="en-US" dirty="0">
              <a:latin typeface="Times New Roman" panose="02020603050405020304" pitchFamily="18" charset="0"/>
              <a:cs typeface="Times New Roman" panose="02020603050405020304" pitchFamily="18" charset="0"/>
            </a:endParaRPr>
          </a:p>
          <a:p>
            <a:pPr marL="0" indent="0">
              <a:spcBef>
                <a:spcPts val="0"/>
              </a:spcBef>
              <a:buNone/>
            </a:pPr>
            <a:endParaRPr lang="en-US" dirty="0" smtClean="0">
              <a:latin typeface="Times New Roman" panose="02020603050405020304" pitchFamily="18" charset="0"/>
              <a:cs typeface="Times New Roman" panose="02020603050405020304" pitchFamily="18" charset="0"/>
            </a:endParaRPr>
          </a:p>
          <a:p>
            <a:pPr marL="0" indent="0">
              <a:spcBef>
                <a:spcPts val="0"/>
              </a:spcBef>
              <a:buNone/>
            </a:pPr>
            <a:endParaRPr lang="en-US" dirty="0" smtClean="0">
              <a:latin typeface="Times New Roman" panose="02020603050405020304" pitchFamily="18" charset="0"/>
              <a:cs typeface="Times New Roman" panose="02020603050405020304" pitchFamily="18" charset="0"/>
            </a:endParaRPr>
          </a:p>
          <a:p>
            <a:pPr marL="0" indent="0">
              <a:spcBef>
                <a:spcPts val="0"/>
              </a:spcBef>
              <a:buNone/>
            </a:pPr>
            <a:endParaRPr lang="en-US"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sz="half" idx="2"/>
          </p:nvPr>
        </p:nvSpPr>
        <p:spPr/>
        <p:txBody>
          <a:bodyPr>
            <a:normAutofit/>
          </a:bodyPr>
          <a:lstStyle/>
          <a:p>
            <a:pPr marL="0" indent="0">
              <a:lnSpc>
                <a:spcPct val="100000"/>
              </a:lnSpc>
              <a:spcBef>
                <a:spcPts val="0"/>
              </a:spcBef>
              <a:buNone/>
            </a:pPr>
            <a:endParaRPr lang="en-US" sz="2400" dirty="0" smtClean="0">
              <a:latin typeface="Times New Roman" pitchFamily="18" charset="0"/>
              <a:cs typeface="Times New Roman" pitchFamily="18" charset="0"/>
            </a:endParaRPr>
          </a:p>
          <a:p>
            <a:pPr marL="0" indent="0">
              <a:lnSpc>
                <a:spcPct val="100000"/>
              </a:lnSpc>
              <a:spcBef>
                <a:spcPts val="0"/>
              </a:spcBef>
              <a:buNone/>
            </a:pPr>
            <a:endParaRPr lang="en-US" sz="2400" dirty="0">
              <a:latin typeface="Times New Roman" pitchFamily="18" charset="0"/>
              <a:cs typeface="Times New Roman" pitchFamily="18" charset="0"/>
            </a:endParaRPr>
          </a:p>
          <a:p>
            <a:pPr marL="0" indent="0">
              <a:lnSpc>
                <a:spcPct val="100000"/>
              </a:lnSpc>
              <a:spcBef>
                <a:spcPts val="0"/>
              </a:spcBef>
              <a:buNone/>
            </a:pPr>
            <a:endParaRPr lang="en-US" sz="2400" dirty="0" smtClean="0">
              <a:latin typeface="Times New Roman" pitchFamily="18" charset="0"/>
              <a:cs typeface="Times New Roman" pitchFamily="18" charset="0"/>
            </a:endParaRPr>
          </a:p>
          <a:p>
            <a:pPr marL="0" indent="0">
              <a:lnSpc>
                <a:spcPct val="100000"/>
              </a:lnSpc>
              <a:spcBef>
                <a:spcPts val="0"/>
              </a:spcBef>
              <a:buNone/>
            </a:pPr>
            <a:endParaRPr lang="en-US" sz="2400" dirty="0">
              <a:latin typeface="Times New Roman" pitchFamily="18" charset="0"/>
              <a:cs typeface="Times New Roman" pitchFamily="18" charset="0"/>
            </a:endParaRPr>
          </a:p>
          <a:p>
            <a:pPr marL="0" indent="0">
              <a:lnSpc>
                <a:spcPct val="100000"/>
              </a:lnSpc>
              <a:spcBef>
                <a:spcPts val="0"/>
              </a:spcBef>
              <a:buNone/>
            </a:pPr>
            <a:endParaRPr lang="en-US" sz="2400" dirty="0" smtClean="0">
              <a:latin typeface="Times New Roman" pitchFamily="18" charset="0"/>
              <a:cs typeface="Times New Roman" pitchFamily="18" charset="0"/>
            </a:endParaRPr>
          </a:p>
          <a:p>
            <a:pPr marL="0" indent="0">
              <a:lnSpc>
                <a:spcPct val="100000"/>
              </a:lnSpc>
              <a:spcBef>
                <a:spcPts val="0"/>
              </a:spcBef>
              <a:buNone/>
            </a:pPr>
            <a:endParaRPr lang="en-US" sz="2400" dirty="0">
              <a:latin typeface="Times New Roman" pitchFamily="18" charset="0"/>
              <a:cs typeface="Times New Roman" pitchFamily="18" charset="0"/>
            </a:endParaRPr>
          </a:p>
          <a:p>
            <a:pPr marL="0" indent="0">
              <a:lnSpc>
                <a:spcPct val="100000"/>
              </a:lnSpc>
              <a:spcBef>
                <a:spcPts val="0"/>
              </a:spcBef>
              <a:buNone/>
            </a:pPr>
            <a:endParaRPr lang="en-US" sz="2400" dirty="0" smtClean="0">
              <a:latin typeface="Times New Roman" pitchFamily="18" charset="0"/>
              <a:cs typeface="Times New Roman" pitchFamily="18" charset="0"/>
            </a:endParaRPr>
          </a:p>
          <a:p>
            <a:pPr marL="0" indent="0">
              <a:lnSpc>
                <a:spcPct val="100000"/>
              </a:lnSpc>
              <a:spcBef>
                <a:spcPts val="0"/>
              </a:spcBef>
              <a:buNone/>
            </a:pPr>
            <a:r>
              <a:rPr lang="en-US" sz="2400" dirty="0" smtClean="0">
                <a:latin typeface="Times New Roman" pitchFamily="18" charset="0"/>
                <a:cs typeface="Times New Roman" pitchFamily="18" charset="0"/>
              </a:rPr>
              <a:t>By</a:t>
            </a:r>
            <a:r>
              <a:rPr lang="en-US" sz="2400" dirty="0">
                <a:latin typeface="Times New Roman" pitchFamily="18" charset="0"/>
                <a:cs typeface="Times New Roman" pitchFamily="18" charset="0"/>
              </a:rPr>
              <a:t>,</a:t>
            </a:r>
          </a:p>
          <a:p>
            <a:pPr marL="0" indent="0">
              <a:lnSpc>
                <a:spcPct val="100000"/>
              </a:lnSpc>
              <a:spcBef>
                <a:spcPts val="0"/>
              </a:spcBef>
              <a:buNone/>
            </a:pPr>
            <a:r>
              <a:rPr lang="en-US" sz="2400" dirty="0" smtClean="0">
                <a:latin typeface="Times New Roman" pitchFamily="18" charset="0"/>
                <a:cs typeface="Times New Roman" pitchFamily="18" charset="0"/>
              </a:rPr>
              <a:t>RajaRaman Ganesan </a:t>
            </a:r>
            <a:endParaRPr lang="en-IN" sz="2400" dirty="0">
              <a:latin typeface="Times New Roman" pitchFamily="18" charset="0"/>
              <a:cs typeface="Times New Roman" pitchFamily="18" charset="0"/>
            </a:endParaRPr>
          </a:p>
          <a:p>
            <a:pPr>
              <a:spcBef>
                <a:spcPts val="0"/>
              </a:spcBef>
            </a:pPr>
            <a:endParaRPr lang="en-US" sz="2400" dirty="0"/>
          </a:p>
          <a:p>
            <a:pPr marL="0" indent="0">
              <a:buNone/>
            </a:pPr>
            <a:endParaRPr lang="en-US" sz="2400" dirty="0"/>
          </a:p>
        </p:txBody>
      </p:sp>
    </p:spTree>
    <p:extLst>
      <p:ext uri="{BB962C8B-B14F-4D97-AF65-F5344CB8AC3E}">
        <p14:creationId xmlns:p14="http://schemas.microsoft.com/office/powerpoint/2010/main" val="1610045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SOFTWARE DESIGN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825625"/>
            <a:ext cx="11572741" cy="5032375"/>
          </a:xfrm>
        </p:spPr>
        <p:txBody>
          <a:bodyPr/>
          <a:lstStyle/>
          <a:p>
            <a:pPr marL="0" indent="0">
              <a:buNone/>
            </a:pPr>
            <a:endParaRPr lang="en-US" dirty="0"/>
          </a:p>
        </p:txBody>
      </p:sp>
      <p:sp>
        <p:nvSpPr>
          <p:cNvPr id="4" name="Rectangle 3"/>
          <p:cNvSpPr/>
          <p:nvPr/>
        </p:nvSpPr>
        <p:spPr>
          <a:xfrm>
            <a:off x="1996225" y="2163651"/>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Power On</a:t>
            </a:r>
            <a:endParaRPr lang="en-US" dirty="0"/>
          </a:p>
        </p:txBody>
      </p:sp>
      <p:sp>
        <p:nvSpPr>
          <p:cNvPr id="5" name="Rectangle 4"/>
          <p:cNvSpPr/>
          <p:nvPr/>
        </p:nvSpPr>
        <p:spPr>
          <a:xfrm>
            <a:off x="1996225" y="4300089"/>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Sample input Potentiometer</a:t>
            </a:r>
            <a:endParaRPr lang="en-US" dirty="0"/>
          </a:p>
        </p:txBody>
      </p:sp>
      <p:sp>
        <p:nvSpPr>
          <p:cNvPr id="6" name="Rectangle 5"/>
          <p:cNvSpPr/>
          <p:nvPr/>
        </p:nvSpPr>
        <p:spPr>
          <a:xfrm>
            <a:off x="1996225" y="5481504"/>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Store New Delay Adjustment</a:t>
            </a:r>
            <a:endParaRPr lang="en-US" dirty="0"/>
          </a:p>
        </p:txBody>
      </p:sp>
      <p:sp>
        <p:nvSpPr>
          <p:cNvPr id="7" name="Rectangle 6"/>
          <p:cNvSpPr/>
          <p:nvPr/>
        </p:nvSpPr>
        <p:spPr>
          <a:xfrm>
            <a:off x="1996225" y="3231870"/>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MCU initialization</a:t>
            </a:r>
            <a:endParaRPr lang="en-US" dirty="0"/>
          </a:p>
        </p:txBody>
      </p:sp>
      <p:sp>
        <p:nvSpPr>
          <p:cNvPr id="8" name="Rectangle 7"/>
          <p:cNvSpPr/>
          <p:nvPr/>
        </p:nvSpPr>
        <p:spPr>
          <a:xfrm>
            <a:off x="5563136" y="4810349"/>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Sample and Store New Input Data</a:t>
            </a:r>
            <a:endParaRPr lang="en-US" dirty="0"/>
          </a:p>
        </p:txBody>
      </p:sp>
      <p:sp>
        <p:nvSpPr>
          <p:cNvPr id="9" name="Rectangle 8"/>
          <p:cNvSpPr/>
          <p:nvPr/>
        </p:nvSpPr>
        <p:spPr>
          <a:xfrm>
            <a:off x="5563136" y="3468891"/>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Set Time-delayed DAC Output</a:t>
            </a:r>
            <a:endParaRPr lang="en-US" dirty="0"/>
          </a:p>
        </p:txBody>
      </p:sp>
      <p:sp>
        <p:nvSpPr>
          <p:cNvPr id="10" name="Rectangle 9"/>
          <p:cNvSpPr/>
          <p:nvPr/>
        </p:nvSpPr>
        <p:spPr>
          <a:xfrm>
            <a:off x="5563136" y="2032716"/>
            <a:ext cx="1416676" cy="69545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Timer 1 Interrupt</a:t>
            </a:r>
            <a:endParaRPr lang="en-US" dirty="0"/>
          </a:p>
        </p:txBody>
      </p:sp>
      <p:cxnSp>
        <p:nvCxnSpPr>
          <p:cNvPr id="12" name="Straight Arrow Connector 11"/>
          <p:cNvCxnSpPr>
            <a:stCxn id="4" idx="2"/>
            <a:endCxn id="7" idx="0"/>
          </p:cNvCxnSpPr>
          <p:nvPr/>
        </p:nvCxnSpPr>
        <p:spPr>
          <a:xfrm>
            <a:off x="2704563" y="2859110"/>
            <a:ext cx="0" cy="372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endCxn id="5" idx="0"/>
          </p:cNvCxnSpPr>
          <p:nvPr/>
        </p:nvCxnSpPr>
        <p:spPr>
          <a:xfrm>
            <a:off x="2704563" y="3927329"/>
            <a:ext cx="0" cy="372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2704563" y="4995548"/>
            <a:ext cx="0" cy="4859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1429555" y="5872766"/>
            <a:ext cx="566670"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1429555" y="4649273"/>
            <a:ext cx="0" cy="1197735"/>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Arrow Connector 28"/>
          <p:cNvCxnSpPr>
            <a:endCxn id="5" idx="1"/>
          </p:cNvCxnSpPr>
          <p:nvPr/>
        </p:nvCxnSpPr>
        <p:spPr>
          <a:xfrm flipV="1">
            <a:off x="1429555" y="4647819"/>
            <a:ext cx="566670" cy="14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10" idx="2"/>
            <a:endCxn id="9" idx="0"/>
          </p:cNvCxnSpPr>
          <p:nvPr/>
        </p:nvCxnSpPr>
        <p:spPr>
          <a:xfrm>
            <a:off x="6271474" y="2728175"/>
            <a:ext cx="0" cy="74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9" idx="2"/>
            <a:endCxn id="8" idx="0"/>
          </p:cNvCxnSpPr>
          <p:nvPr/>
        </p:nvCxnSpPr>
        <p:spPr>
          <a:xfrm>
            <a:off x="6271474" y="4164350"/>
            <a:ext cx="0" cy="6459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stCxn id="5" idx="3"/>
          </p:cNvCxnSpPr>
          <p:nvPr/>
        </p:nvCxnSpPr>
        <p:spPr>
          <a:xfrm flipV="1">
            <a:off x="3412901" y="2380445"/>
            <a:ext cx="2150235" cy="2267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flipH="1" flipV="1">
            <a:off x="3412901" y="4487349"/>
            <a:ext cx="2137625" cy="508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8" idx="1"/>
          </p:cNvCxnSpPr>
          <p:nvPr/>
        </p:nvCxnSpPr>
        <p:spPr>
          <a:xfrm flipH="1">
            <a:off x="3412901" y="5158079"/>
            <a:ext cx="2150235" cy="714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flipV="1">
            <a:off x="3412901" y="2631549"/>
            <a:ext cx="2137625" cy="3009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248649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PRE AMPLIFIER CIRCUIT</a:t>
            </a:r>
            <a:endParaRPr lang="en-US"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p:txBody>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orner </a:t>
            </a:r>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of this </a:t>
            </a:r>
            <a:r>
              <a:rPr lang="en-US" dirty="0">
                <a:latin typeface="Times New Roman" panose="02020603050405020304" pitchFamily="18" charset="0"/>
                <a:cs typeface="Times New Roman" panose="02020603050405020304" pitchFamily="18" charset="0"/>
              </a:rPr>
              <a:t>input </a:t>
            </a:r>
            <a:r>
              <a:rPr lang="en-US" dirty="0" smtClean="0">
                <a:latin typeface="Times New Roman" panose="02020603050405020304" pitchFamily="18" charset="0"/>
                <a:cs typeface="Times New Roman" panose="02020603050405020304" pitchFamily="18" charset="0"/>
              </a:rPr>
              <a:t>high pass </a:t>
            </a:r>
            <a:r>
              <a:rPr lang="en-US" dirty="0">
                <a:latin typeface="Times New Roman" panose="02020603050405020304" pitchFamily="18" charset="0"/>
                <a:cs typeface="Times New Roman" panose="02020603050405020304" pitchFamily="18" charset="0"/>
              </a:rPr>
              <a:t>filter</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1/(RC)= 1/(.1u*80k)</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smtClean="0">
                <a:latin typeface="Times New Roman" panose="02020603050405020304" pitchFamily="18" charset="0"/>
                <a:cs typeface="Times New Roman" panose="02020603050405020304" pitchFamily="18" charset="0"/>
              </a:rPr>
              <a:t>=125hz</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amplification factor is</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1+(R1/R2)=1+(200k/150k)</a:t>
            </a:r>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=2.33</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50608" y="1825625"/>
            <a:ext cx="4024783" cy="4351338"/>
          </a:xfrm>
        </p:spPr>
      </p:pic>
    </p:spTree>
    <p:extLst>
      <p:ext uri="{BB962C8B-B14F-4D97-AF65-F5344CB8AC3E}">
        <p14:creationId xmlns:p14="http://schemas.microsoft.com/office/powerpoint/2010/main" val="2435978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DESCRIPTION</a:t>
            </a:r>
            <a:endParaRPr lang="en-US" b="1" dirty="0">
              <a:latin typeface="Times New Roman" panose="02020603050405020304" pitchFamily="18" charset="0"/>
              <a:cs typeface="Times New Roman" panose="02020603050405020304" pitchFamily="18" charset="0"/>
            </a:endParaRPr>
          </a:p>
        </p:txBody>
      </p:sp>
      <p:sp>
        <p:nvSpPr>
          <p:cNvPr id="8" name="Content Placeholder 7"/>
          <p:cNvSpPr>
            <a:spLocks noGrp="1"/>
          </p:cNvSpPr>
          <p:nvPr>
            <p:ph idx="1"/>
          </p:nvPr>
        </p:nvSpPr>
        <p:spPr/>
        <p:txBody>
          <a:bodyPr>
            <a:noAutofit/>
          </a:bodyPr>
          <a:lstStyle/>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first stage is a high</a:t>
            </a:r>
            <a:r>
              <a:rPr lang="en-US" dirty="0" smtClean="0">
                <a:latin typeface="Times New Roman" panose="02020603050405020304" pitchFamily="18" charset="0"/>
                <a:cs typeface="Times New Roman" panose="02020603050405020304" pitchFamily="18" charset="0"/>
              </a:rPr>
              <a:t>­ pass </a:t>
            </a:r>
            <a:r>
              <a:rPr lang="en-US" dirty="0">
                <a:latin typeface="Times New Roman" panose="02020603050405020304" pitchFamily="18" charset="0"/>
                <a:cs typeface="Times New Roman" panose="02020603050405020304" pitchFamily="18" charset="0"/>
              </a:rPr>
              <a:t>filter and re</a:t>
            </a:r>
            <a:r>
              <a:rPr lang="en-US" dirty="0" smtClean="0">
                <a:latin typeface="Times New Roman" panose="02020603050405020304" pitchFamily="18" charset="0"/>
                <a:cs typeface="Times New Roman" panose="02020603050405020304" pitchFamily="18" charset="0"/>
              </a:rPr>
              <a:t>­-biasing </a:t>
            </a:r>
            <a:r>
              <a:rPr lang="en-US" dirty="0">
                <a:latin typeface="Times New Roman" panose="02020603050405020304" pitchFamily="18" charset="0"/>
                <a:cs typeface="Times New Roman" panose="02020603050405020304" pitchFamily="18" charset="0"/>
              </a:rPr>
              <a:t>circuit, implemented by the first capacitor and </a:t>
            </a:r>
            <a:r>
              <a:rPr lang="en-US" dirty="0" smtClean="0">
                <a:latin typeface="Times New Roman" panose="02020603050405020304" pitchFamily="18" charset="0"/>
                <a:cs typeface="Times New Roman" panose="02020603050405020304" pitchFamily="18" charset="0"/>
              </a:rPr>
              <a:t>the resistor </a:t>
            </a:r>
            <a:r>
              <a:rPr lang="en-US" dirty="0">
                <a:latin typeface="Times New Roman" panose="02020603050405020304" pitchFamily="18" charset="0"/>
                <a:cs typeface="Times New Roman" panose="02020603050405020304" pitchFamily="18" charset="0"/>
              </a:rPr>
              <a:t>divider.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second stage </a:t>
            </a:r>
            <a:r>
              <a:rPr lang="en-US" dirty="0" smtClean="0">
                <a:latin typeface="Times New Roman" panose="02020603050405020304" pitchFamily="18" charset="0"/>
                <a:cs typeface="Times New Roman" panose="02020603050405020304" pitchFamily="18" charset="0"/>
              </a:rPr>
              <a:t>of the </a:t>
            </a:r>
            <a:r>
              <a:rPr lang="en-US" dirty="0">
                <a:latin typeface="Times New Roman" panose="02020603050405020304" pitchFamily="18" charset="0"/>
                <a:cs typeface="Times New Roman" panose="02020603050405020304" pitchFamily="18" charset="0"/>
              </a:rPr>
              <a:t>input amplifier is implemented with an LF353P </a:t>
            </a:r>
            <a:r>
              <a:rPr lang="en-US" dirty="0" smtClean="0">
                <a:latin typeface="Times New Roman" panose="02020603050405020304" pitchFamily="18" charset="0"/>
                <a:cs typeface="Times New Roman" panose="02020603050405020304" pitchFamily="18" charset="0"/>
              </a:rPr>
              <a:t>Op-­</a:t>
            </a:r>
            <a:r>
              <a:rPr lang="en-US" dirty="0">
                <a:latin typeface="Times New Roman" panose="02020603050405020304" pitchFamily="18" charset="0"/>
                <a:cs typeface="Times New Roman" panose="02020603050405020304" pitchFamily="18" charset="0"/>
              </a:rPr>
              <a:t>Amp in a </a:t>
            </a:r>
            <a:r>
              <a:rPr lang="en-US" dirty="0" smtClean="0">
                <a:latin typeface="Times New Roman" panose="02020603050405020304" pitchFamily="18" charset="0"/>
                <a:cs typeface="Times New Roman" panose="02020603050405020304" pitchFamily="18" charset="0"/>
              </a:rPr>
              <a:t>non­-inverting amplifier.</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amplifies only the </a:t>
            </a:r>
            <a:r>
              <a:rPr lang="en-US" dirty="0" smtClean="0">
                <a:latin typeface="Times New Roman" panose="02020603050405020304" pitchFamily="18" charset="0"/>
                <a:cs typeface="Times New Roman" panose="02020603050405020304" pitchFamily="18" charset="0"/>
              </a:rPr>
              <a:t>high ­</a:t>
            </a:r>
            <a:r>
              <a:rPr lang="en-US" dirty="0">
                <a:latin typeface="Times New Roman" panose="02020603050405020304" pitchFamily="18" charset="0"/>
                <a:cs typeface="Times New Roman" panose="02020603050405020304" pitchFamily="18" charset="0"/>
              </a:rPr>
              <a:t>frequency components due to the capacitor between the </a:t>
            </a:r>
            <a:r>
              <a:rPr lang="en-US" dirty="0" smtClean="0">
                <a:latin typeface="Times New Roman" panose="02020603050405020304" pitchFamily="18" charset="0"/>
                <a:cs typeface="Times New Roman" panose="02020603050405020304" pitchFamily="18" charset="0"/>
              </a:rPr>
              <a:t>lower resistor </a:t>
            </a:r>
            <a:r>
              <a:rPr lang="en-US" dirty="0">
                <a:latin typeface="Times New Roman" panose="02020603050405020304" pitchFamily="18" charset="0"/>
                <a:cs typeface="Times New Roman" panose="02020603050405020304" pitchFamily="18" charset="0"/>
              </a:rPr>
              <a:t>and ground.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Voltage swing from -1V to +1V to be converted to -2.33V to +2.33V finally it will be almost double to 5v. </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5876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PRE AMPLIFER TESTING</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838504"/>
            <a:ext cx="3193962" cy="501949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3962" y="1838504"/>
            <a:ext cx="4542485" cy="27560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8524" y="4594583"/>
            <a:ext cx="4542485" cy="226341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5571" y="1838505"/>
            <a:ext cx="4446429" cy="5019496"/>
          </a:xfrm>
          <a:prstGeom prst="rect">
            <a:avLst/>
          </a:prstGeom>
        </p:spPr>
      </p:pic>
    </p:spTree>
    <p:extLst>
      <p:ext uri="{BB962C8B-B14F-4D97-AF65-F5344CB8AC3E}">
        <p14:creationId xmlns:p14="http://schemas.microsoft.com/office/powerpoint/2010/main" val="2237795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ADC</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87886"/>
            <a:ext cx="10515600" cy="5460643"/>
          </a:xfrm>
        </p:spPr>
        <p:txBody>
          <a:bodyPr>
            <a:normAutofit lnSpcReduction="10000"/>
          </a:bodyPr>
          <a:lstStyle/>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ADC is used to sample input audio signal.</a:t>
            </a:r>
          </a:p>
          <a:p>
            <a:pPr>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It </a:t>
            </a:r>
            <a:r>
              <a:rPr lang="en-US" sz="2400" dirty="0">
                <a:latin typeface="Times New Roman" panose="02020603050405020304" pitchFamily="18" charset="0"/>
                <a:cs typeface="Times New Roman" panose="02020603050405020304" pitchFamily="18" charset="0"/>
              </a:rPr>
              <a:t>takes 10 cycles to transmit the 8 bits </a:t>
            </a:r>
            <a:r>
              <a:rPr lang="en-US" sz="2400" dirty="0" smtClean="0">
                <a:latin typeface="Times New Roman" panose="02020603050405020304" pitchFamily="18" charset="0"/>
                <a:cs typeface="Times New Roman" panose="02020603050405020304" pitchFamily="18" charset="0"/>
              </a:rPr>
              <a:t>of data</a:t>
            </a:r>
            <a:r>
              <a:rPr lang="en-US" sz="2400" dirty="0">
                <a:latin typeface="Times New Roman" panose="02020603050405020304" pitchFamily="18" charset="0"/>
                <a:cs typeface="Times New Roman" panose="02020603050405020304" pitchFamily="18" charset="0"/>
              </a:rPr>
              <a:t>.</a:t>
            </a:r>
            <a:r>
              <a:rPr lang="en-US" dirty="0"/>
              <a:t/>
            </a:r>
            <a:br>
              <a:rPr lang="en-US" dirty="0"/>
            </a:br>
            <a:r>
              <a:rPr lang="en-US" dirty="0"/>
              <a:t/>
            </a:r>
            <a:br>
              <a:rPr lang="en-US" dirty="0"/>
            </a:br>
            <a:endParaRPr lang="en-US" dirty="0" smtClean="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209524"/>
            <a:ext cx="3721994" cy="233671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693" y="2057767"/>
            <a:ext cx="5344732" cy="2681658"/>
          </a:xfrm>
          <a:prstGeom prst="rect">
            <a:avLst/>
          </a:prstGeom>
        </p:spPr>
      </p:pic>
    </p:spTree>
    <p:extLst>
      <p:ext uri="{BB962C8B-B14F-4D97-AF65-F5344CB8AC3E}">
        <p14:creationId xmlns:p14="http://schemas.microsoft.com/office/powerpoint/2010/main" val="4083123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200" dirty="0" smtClean="0">
                <a:latin typeface="Times New Roman" panose="02020603050405020304" pitchFamily="18" charset="0"/>
                <a:cs typeface="Times New Roman" panose="02020603050405020304" pitchFamily="18" charset="0"/>
              </a:rPr>
              <a:t>Initialization of microcontroller.</a:t>
            </a:r>
          </a:p>
          <a:p>
            <a:r>
              <a:rPr lang="en-US" sz="3200" dirty="0" smtClean="0">
                <a:latin typeface="Times New Roman" panose="02020603050405020304" pitchFamily="18" charset="0"/>
                <a:cs typeface="Times New Roman" panose="02020603050405020304" pitchFamily="18" charset="0"/>
              </a:rPr>
              <a:t>Declaration of buffers.</a:t>
            </a:r>
          </a:p>
          <a:p>
            <a:r>
              <a:rPr lang="en-US" sz="3200" dirty="0" smtClean="0">
                <a:latin typeface="Times New Roman" panose="02020603050405020304" pitchFamily="18" charset="0"/>
                <a:cs typeface="Times New Roman" panose="02020603050405020304" pitchFamily="18" charset="0"/>
              </a:rPr>
              <a:t>Setting up of timer and ADC.</a:t>
            </a:r>
          </a:p>
          <a:p>
            <a:r>
              <a:rPr lang="en-US" sz="3200" dirty="0" smtClean="0">
                <a:latin typeface="Times New Roman" panose="02020603050405020304" pitchFamily="18" charset="0"/>
                <a:cs typeface="Times New Roman" panose="02020603050405020304" pitchFamily="18" charset="0"/>
              </a:rPr>
              <a:t>Discrete audio signals are delayed with appropriate coding and o/p is sent to respective </a:t>
            </a:r>
            <a:r>
              <a:rPr lang="en-US" sz="3200" dirty="0" err="1" smtClean="0">
                <a:latin typeface="Times New Roman" panose="02020603050405020304" pitchFamily="18" charset="0"/>
                <a:cs typeface="Times New Roman" panose="02020603050405020304" pitchFamily="18" charset="0"/>
              </a:rPr>
              <a:t>i</a:t>
            </a:r>
            <a:r>
              <a:rPr lang="en-US" sz="3200" dirty="0" smtClean="0">
                <a:latin typeface="Times New Roman" panose="02020603050405020304" pitchFamily="18" charset="0"/>
                <a:cs typeface="Times New Roman" panose="02020603050405020304" pitchFamily="18" charset="0"/>
              </a:rPr>
              <a:t>/p pins of DAC.</a:t>
            </a:r>
          </a:p>
        </p:txBody>
      </p:sp>
    </p:spTree>
    <p:extLst>
      <p:ext uri="{BB962C8B-B14F-4D97-AF65-F5344CB8AC3E}">
        <p14:creationId xmlns:p14="http://schemas.microsoft.com/office/powerpoint/2010/main" val="18491351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MICROCONTROLLER</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0515600" cy="5032375"/>
          </a:xfrm>
        </p:spPr>
        <p:txBody>
          <a:bodyPr>
            <a:normAutofit lnSpcReduction="10000"/>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microcontroller used in this setup is the </a:t>
            </a:r>
            <a:r>
              <a:rPr lang="en-US" sz="2400" dirty="0" smtClean="0">
                <a:latin typeface="Times New Roman" panose="02020603050405020304" pitchFamily="18" charset="0"/>
                <a:cs typeface="Times New Roman" panose="02020603050405020304" pitchFamily="18" charset="0"/>
              </a:rPr>
              <a:t>AT-mega </a:t>
            </a:r>
            <a:r>
              <a:rPr lang="en-US" sz="2400" dirty="0">
                <a:latin typeface="Times New Roman" panose="02020603050405020304" pitchFamily="18" charset="0"/>
                <a:cs typeface="Times New Roman" panose="02020603050405020304" pitchFamily="18" charset="0"/>
              </a:rPr>
              <a:t>644. </a:t>
            </a: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a:t>
            </a:r>
            <a:r>
              <a:rPr lang="en-US" sz="2400" dirty="0" smtClean="0">
                <a:latin typeface="Times New Roman" panose="02020603050405020304" pitchFamily="18" charset="0"/>
                <a:cs typeface="Times New Roman" panose="02020603050405020304" pitchFamily="18" charset="0"/>
              </a:rPr>
              <a:t>he </a:t>
            </a:r>
            <a:r>
              <a:rPr lang="en-US" sz="2400" dirty="0">
                <a:latin typeface="Times New Roman" panose="02020603050405020304" pitchFamily="18" charset="0"/>
                <a:cs typeface="Times New Roman" panose="02020603050405020304" pitchFamily="18" charset="0"/>
              </a:rPr>
              <a:t>microcontroller must have at least 13 I/O </a:t>
            </a:r>
            <a:r>
              <a:rPr lang="en-US" sz="2400" dirty="0" smtClean="0">
                <a:latin typeface="Times New Roman" panose="02020603050405020304" pitchFamily="18" charset="0"/>
                <a:cs typeface="Times New Roman" panose="02020603050405020304" pitchFamily="18" charset="0"/>
              </a:rPr>
              <a:t>pins,</a:t>
            </a:r>
          </a:p>
          <a:p>
            <a:pPr marL="0" indent="0">
              <a:buNone/>
            </a:pPr>
            <a:r>
              <a:rPr lang="en-US" sz="2400" dirty="0" smtClean="0">
                <a:latin typeface="Times New Roman" panose="02020603050405020304" pitchFamily="18" charset="0"/>
                <a:cs typeface="Times New Roman" panose="02020603050405020304" pitchFamily="18" charset="0"/>
              </a:rPr>
              <a:t>1 </a:t>
            </a:r>
            <a:r>
              <a:rPr lang="en-US" sz="2400" dirty="0">
                <a:latin typeface="Times New Roman" panose="02020603050405020304" pitchFamily="18" charset="0"/>
                <a:cs typeface="Times New Roman" panose="02020603050405020304" pitchFamily="18" charset="0"/>
              </a:rPr>
              <a:t>ADC input, and </a:t>
            </a:r>
            <a:r>
              <a:rPr lang="en-US" sz="2400" dirty="0" smtClean="0">
                <a:latin typeface="Times New Roman" panose="02020603050405020304" pitchFamily="18" charset="0"/>
                <a:cs typeface="Times New Roman" panose="02020603050405020304" pitchFamily="18" charset="0"/>
              </a:rPr>
              <a:t>SPI capabilities.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crystal used in this setup should be 20MHz</a:t>
            </a:r>
            <a:r>
              <a:rPr lang="en-US" sz="2400" dirty="0" smtClean="0">
                <a:latin typeface="Times New Roman" panose="02020603050405020304" pitchFamily="18" charset="0"/>
                <a:cs typeface="Times New Roman" panose="02020603050405020304" pitchFamily="18" charset="0"/>
              </a:rPr>
              <a:t>.</a:t>
            </a:r>
          </a:p>
          <a:p>
            <a:pPr marL="0" indent="0">
              <a:buNone/>
            </a:pPr>
            <a:r>
              <a:rPr lang="en-US" sz="2400" dirty="0"/>
              <a:t/>
            </a:r>
            <a:br>
              <a:rPr lang="en-US" sz="2400" dirty="0"/>
            </a:br>
            <a:r>
              <a:rPr lang="en-US" sz="2400" dirty="0"/>
              <a:t/>
            </a:r>
            <a:br>
              <a:rPr lang="en-US" sz="2400" dirty="0"/>
            </a:br>
            <a:r>
              <a:rPr lang="en-US" sz="2400" dirty="0"/>
              <a:t/>
            </a:r>
            <a:br>
              <a:rPr lang="en-US" sz="2400" dirty="0"/>
            </a:br>
            <a:r>
              <a:rPr lang="en-US" sz="2400" dirty="0"/>
              <a:t/>
            </a:r>
            <a:br>
              <a:rPr lang="en-US" sz="2400" dirty="0"/>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 DEVELOPMENT BOARD                   b) PIN CONFIGURATION</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989" y="2279561"/>
            <a:ext cx="3909812" cy="31939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572" y="3472455"/>
            <a:ext cx="4951046" cy="2498445"/>
          </a:xfrm>
          <a:prstGeom prst="rect">
            <a:avLst/>
          </a:prstGeom>
        </p:spPr>
      </p:pic>
    </p:spTree>
    <p:extLst>
      <p:ext uri="{BB962C8B-B14F-4D97-AF65-F5344CB8AC3E}">
        <p14:creationId xmlns:p14="http://schemas.microsoft.com/office/powerpoint/2010/main" val="21785931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DAC</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1353800" cy="5032375"/>
          </a:xfrm>
        </p:spPr>
        <p:txBody>
          <a:bodyPr>
            <a:normAutofit/>
          </a:bodyPr>
          <a:lstStyle/>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The DAC we use here is a parallel DAC.</a:t>
            </a:r>
          </a:p>
          <a:p>
            <a:pPr marL="0" indent="0">
              <a:buNone/>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This is used for a faster execution.</a:t>
            </a:r>
          </a:p>
          <a:p>
            <a:pPr>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DAC what we use here is more flexible </a:t>
            </a:r>
          </a:p>
          <a:p>
            <a:pPr marL="0" indent="0">
              <a:buNone/>
            </a:pPr>
            <a:r>
              <a:rPr lang="en-US" sz="2400" dirty="0" smtClean="0">
                <a:latin typeface="Times New Roman" panose="02020603050405020304" pitchFamily="18" charset="0"/>
                <a:cs typeface="Times New Roman" panose="02020603050405020304" pitchFamily="18" charset="0"/>
              </a:rPr>
              <a:t>which works at the rate of 44.1 KHz.</a:t>
            </a:r>
          </a:p>
          <a:p>
            <a:pPr marL="0" indent="0">
              <a:buNone/>
            </a:pPr>
            <a:endParaRPr lang="en-US" sz="2400" dirty="0" smtClean="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22594" y="2282323"/>
            <a:ext cx="5048697" cy="4118975"/>
          </a:xfrm>
          <a:prstGeom prst="rect">
            <a:avLst/>
          </a:prstGeom>
        </p:spPr>
      </p:pic>
    </p:spTree>
    <p:extLst>
      <p:ext uri="{BB962C8B-B14F-4D97-AF65-F5344CB8AC3E}">
        <p14:creationId xmlns:p14="http://schemas.microsoft.com/office/powerpoint/2010/main" val="360141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SPEAKER AMPLIFIER</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11353800" cy="5032375"/>
          </a:xfrm>
        </p:spPr>
        <p:txBody>
          <a:bodyPr>
            <a:normAutofit/>
          </a:bodyPr>
          <a:lstStyle/>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For better amplification at end of circuit we make use of another amplifier    to provide better output.</a:t>
            </a:r>
          </a:p>
          <a:p>
            <a:pPr>
              <a:spcBef>
                <a:spcPts val="0"/>
              </a:spcBef>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Butterworth filter was selected </a:t>
            </a:r>
            <a:r>
              <a:rPr lang="en-US" dirty="0" smtClean="0">
                <a:latin typeface="Times New Roman" panose="02020603050405020304" pitchFamily="18" charset="0"/>
                <a:cs typeface="Times New Roman" panose="02020603050405020304" pitchFamily="18" charset="0"/>
              </a:rPr>
              <a:t>over</a:t>
            </a:r>
          </a:p>
          <a:p>
            <a:pPr marL="0" indent="0">
              <a:spcBef>
                <a:spcPts val="0"/>
              </a:spcBef>
              <a:buNone/>
            </a:pPr>
            <a:r>
              <a:rPr lang="en-US" dirty="0" smtClean="0">
                <a:latin typeface="Times New Roman" panose="02020603050405020304" pitchFamily="18" charset="0"/>
                <a:cs typeface="Times New Roman" panose="02020603050405020304" pitchFamily="18" charset="0"/>
              </a:rPr>
              <a:t>   cascading </a:t>
            </a:r>
            <a:r>
              <a:rPr lang="en-US" dirty="0">
                <a:latin typeface="Times New Roman" panose="02020603050405020304" pitchFamily="18" charset="0"/>
                <a:cs typeface="Times New Roman" panose="02020603050405020304" pitchFamily="18" charset="0"/>
              </a:rPr>
              <a:t>two passive RC </a:t>
            </a:r>
            <a:r>
              <a:rPr lang="en-US" dirty="0" smtClean="0">
                <a:latin typeface="Times New Roman" panose="02020603050405020304" pitchFamily="18" charset="0"/>
                <a:cs typeface="Times New Roman" panose="02020603050405020304" pitchFamily="18" charset="0"/>
              </a:rPr>
              <a:t>filters.</a:t>
            </a:r>
          </a:p>
          <a:p>
            <a:pPr>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An op</a:t>
            </a:r>
            <a:r>
              <a:rPr lang="en-US" dirty="0" smtClean="0">
                <a:latin typeface="Times New Roman" panose="02020603050405020304" pitchFamily="18" charset="0"/>
                <a:cs typeface="Times New Roman" panose="02020603050405020304" pitchFamily="18" charset="0"/>
              </a:rPr>
              <a:t>­-amp </a:t>
            </a:r>
            <a:r>
              <a:rPr lang="en-US" dirty="0">
                <a:latin typeface="Times New Roman" panose="02020603050405020304" pitchFamily="18" charset="0"/>
                <a:cs typeface="Times New Roman" panose="02020603050405020304" pitchFamily="18" charset="0"/>
              </a:rPr>
              <a:t>with a really high slew </a:t>
            </a:r>
            <a:r>
              <a:rPr lang="en-US" dirty="0" smtClean="0">
                <a:latin typeface="Times New Roman" panose="02020603050405020304" pitchFamily="18" charset="0"/>
                <a:cs typeface="Times New Roman" panose="02020603050405020304" pitchFamily="18" charset="0"/>
              </a:rPr>
              <a:t>rate</a:t>
            </a:r>
          </a:p>
          <a:p>
            <a:pPr marL="0" indent="0">
              <a:spcBef>
                <a:spcPts val="0"/>
              </a:spcBef>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may </a:t>
            </a:r>
            <a:r>
              <a:rPr lang="en-US" dirty="0">
                <a:latin typeface="Times New Roman" panose="02020603050405020304" pitchFamily="18" charset="0"/>
                <a:cs typeface="Times New Roman" panose="02020603050405020304" pitchFamily="18" charset="0"/>
              </a:rPr>
              <a:t>be necessary </a:t>
            </a:r>
            <a:r>
              <a:rPr lang="en-US" dirty="0" smtClean="0">
                <a:latin typeface="Times New Roman" panose="02020603050405020304" pitchFamily="18" charset="0"/>
                <a:cs typeface="Times New Roman" panose="02020603050405020304" pitchFamily="18" charset="0"/>
              </a:rPr>
              <a:t>if the </a:t>
            </a:r>
            <a:r>
              <a:rPr lang="en-US" dirty="0">
                <a:latin typeface="Times New Roman" panose="02020603050405020304" pitchFamily="18" charset="0"/>
                <a:cs typeface="Times New Roman" panose="02020603050405020304" pitchFamily="18" charset="0"/>
              </a:rPr>
              <a:t>application </a:t>
            </a:r>
            <a:r>
              <a:rPr lang="en-US" dirty="0" smtClean="0">
                <a:latin typeface="Times New Roman" panose="02020603050405020304" pitchFamily="18" charset="0"/>
                <a:cs typeface="Times New Roman" panose="02020603050405020304" pitchFamily="18" charset="0"/>
              </a:rPr>
              <a:t>is</a:t>
            </a:r>
          </a:p>
          <a:p>
            <a:pPr marL="0" indent="0">
              <a:spcBef>
                <a:spcPts val="0"/>
              </a:spcBef>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dealing </a:t>
            </a:r>
            <a:r>
              <a:rPr lang="en-US" dirty="0" smtClean="0">
                <a:latin typeface="Times New Roman" panose="02020603050405020304" pitchFamily="18" charset="0"/>
                <a:cs typeface="Times New Roman" panose="02020603050405020304" pitchFamily="18" charset="0"/>
              </a:rPr>
              <a:t>with frequencies </a:t>
            </a:r>
            <a:r>
              <a:rPr lang="en-US" dirty="0">
                <a:latin typeface="Times New Roman" panose="02020603050405020304" pitchFamily="18" charset="0"/>
                <a:cs typeface="Times New Roman" panose="02020603050405020304" pitchFamily="18" charset="0"/>
              </a:rPr>
              <a:t>above </a:t>
            </a:r>
            <a:r>
              <a:rPr lang="en-US" dirty="0" smtClean="0">
                <a:latin typeface="Times New Roman" panose="02020603050405020304" pitchFamily="18" charset="0"/>
                <a:cs typeface="Times New Roman" panose="02020603050405020304" pitchFamily="18" charset="0"/>
              </a:rPr>
              <a:t>the</a:t>
            </a:r>
          </a:p>
          <a:p>
            <a:pPr marL="0" indent="0">
              <a:spcBef>
                <a:spcPts val="0"/>
              </a:spcBef>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human </a:t>
            </a:r>
            <a:r>
              <a:rPr lang="en-US" dirty="0">
                <a:latin typeface="Times New Roman" panose="02020603050405020304" pitchFamily="18" charset="0"/>
                <a:cs typeface="Times New Roman" panose="02020603050405020304" pitchFamily="18" charset="0"/>
              </a:rPr>
              <a:t>range </a:t>
            </a:r>
            <a:r>
              <a:rPr lang="en-US" dirty="0" smtClean="0">
                <a:latin typeface="Times New Roman" panose="02020603050405020304" pitchFamily="18" charset="0"/>
                <a:cs typeface="Times New Roman" panose="02020603050405020304" pitchFamily="18" charset="0"/>
              </a:rPr>
              <a:t>of hearing</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smtClean="0">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3532" y="2229676"/>
            <a:ext cx="4846711" cy="4224270"/>
          </a:xfrm>
          <a:prstGeom prst="rect">
            <a:avLst/>
          </a:prstGeom>
        </p:spPr>
      </p:pic>
    </p:spTree>
    <p:extLst>
      <p:ext uri="{BB962C8B-B14F-4D97-AF65-F5344CB8AC3E}">
        <p14:creationId xmlns:p14="http://schemas.microsoft.com/office/powerpoint/2010/main" val="3185645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POST AMPLIFIER TESTING</a:t>
            </a:r>
            <a:endParaRPr lang="en-US"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888476"/>
            <a:ext cx="3296992" cy="496952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96992" y="1888476"/>
            <a:ext cx="5684949" cy="28591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992" y="4747586"/>
            <a:ext cx="5684949" cy="211041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1942" y="1888476"/>
            <a:ext cx="3235818" cy="4969524"/>
          </a:xfrm>
          <a:prstGeom prst="rect">
            <a:avLst/>
          </a:prstGeom>
        </p:spPr>
      </p:pic>
    </p:spTree>
    <p:extLst>
      <p:ext uri="{BB962C8B-B14F-4D97-AF65-F5344CB8AC3E}">
        <p14:creationId xmlns:p14="http://schemas.microsoft.com/office/powerpoint/2010/main" val="382743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PHASED </a:t>
            </a:r>
            <a:r>
              <a:rPr lang="en-US" b="1" dirty="0">
                <a:latin typeface="Times New Roman" panose="02020603050405020304" pitchFamily="18" charset="0"/>
                <a:cs typeface="Times New Roman" panose="02020603050405020304" pitchFamily="18" charset="0"/>
              </a:rPr>
              <a:t>ARRAY </a:t>
            </a:r>
            <a:r>
              <a:rPr lang="en-US" b="1" dirty="0" smtClean="0">
                <a:latin typeface="Times New Roman" panose="02020603050405020304" pitchFamily="18" charset="0"/>
                <a:cs typeface="Times New Roman" panose="02020603050405020304" pitchFamily="18" charset="0"/>
              </a:rPr>
              <a:t>SPEAKERS</a:t>
            </a:r>
            <a:endParaRPr lang="en-US" b="1" dirty="0"/>
          </a:p>
        </p:txBody>
      </p:sp>
      <p:sp>
        <p:nvSpPr>
          <p:cNvPr id="3" name="Content Placeholder 2"/>
          <p:cNvSpPr>
            <a:spLocks noGrp="1"/>
          </p:cNvSpPr>
          <p:nvPr>
            <p:ph idx="1"/>
          </p:nvPr>
        </p:nvSpPr>
        <p:spPr>
          <a:xfrm>
            <a:off x="838200" y="1397787"/>
            <a:ext cx="9176419" cy="3695944"/>
          </a:xfrm>
        </p:spPr>
        <p:txBody>
          <a:bodyPr>
            <a:normAutofit/>
          </a:bodyPr>
          <a:lstStyle/>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Over </a:t>
            </a:r>
            <a:r>
              <a:rPr lang="en-US" dirty="0">
                <a:latin typeface="Times New Roman" panose="02020603050405020304" pitchFamily="18" charset="0"/>
                <a:cs typeface="Times New Roman" panose="02020603050405020304" pitchFamily="18" charset="0"/>
              </a:rPr>
              <a:t>the past few decades, digital signal processors (DSPs) have become available at a reasonable cost. This forces the </a:t>
            </a:r>
            <a:r>
              <a:rPr lang="en-US" dirty="0" smtClean="0">
                <a:latin typeface="Times New Roman" panose="02020603050405020304" pitchFamily="18" charset="0"/>
                <a:cs typeface="Times New Roman" panose="02020603050405020304" pitchFamily="18" charset="0"/>
              </a:rPr>
              <a:t>question Now </a:t>
            </a:r>
            <a:r>
              <a:rPr lang="en-US" dirty="0">
                <a:latin typeface="Times New Roman" panose="02020603050405020304" pitchFamily="18" charset="0"/>
                <a:cs typeface="Times New Roman" panose="02020603050405020304" pitchFamily="18" charset="0"/>
              </a:rPr>
              <a:t>that it is possible to individually control the magnitude and phase of every loudspeaker in an </a:t>
            </a:r>
            <a:r>
              <a:rPr lang="en-US" dirty="0" smtClean="0">
                <a:latin typeface="Times New Roman" panose="02020603050405020304" pitchFamily="18" charset="0"/>
                <a:cs typeface="Times New Roman" panose="02020603050405020304" pitchFamily="18" charset="0"/>
              </a:rPr>
              <a:t>array called phase array speaker system.</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Manipulating </a:t>
            </a:r>
            <a:r>
              <a:rPr lang="en-US" dirty="0">
                <a:latin typeface="Times New Roman" panose="02020603050405020304" pitchFamily="18" charset="0"/>
                <a:cs typeface="Times New Roman" panose="02020603050405020304" pitchFamily="18" charset="0"/>
              </a:rPr>
              <a:t>the magnitude and phase of every loudspeaker in an array of loudspeakers is commonly referred to as “beam steering</a:t>
            </a:r>
            <a:r>
              <a:rPr lang="en-US" dirty="0" smtClean="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9445" y="2096554"/>
            <a:ext cx="2086707" cy="3284337"/>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5527" y="4724399"/>
            <a:ext cx="543877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014619" y="1717668"/>
            <a:ext cx="1916358" cy="369332"/>
          </a:xfrm>
          <a:prstGeom prst="rect">
            <a:avLst/>
          </a:prstGeom>
          <a:noFill/>
        </p:spPr>
        <p:txBody>
          <a:bodyPr wrap="none" rtlCol="0">
            <a:spAutoFit/>
          </a:bodyPr>
          <a:lstStyle/>
          <a:p>
            <a:r>
              <a:rPr lang="en-US" dirty="0" smtClean="0"/>
              <a:t>Line Array systems</a:t>
            </a:r>
            <a:endParaRPr lang="en-US" dirty="0"/>
          </a:p>
        </p:txBody>
      </p:sp>
      <p:sp>
        <p:nvSpPr>
          <p:cNvPr id="7" name="TextBox 6"/>
          <p:cNvSpPr txBox="1"/>
          <p:nvPr/>
        </p:nvSpPr>
        <p:spPr>
          <a:xfrm>
            <a:off x="9542584" y="5813179"/>
            <a:ext cx="2084673" cy="369332"/>
          </a:xfrm>
          <a:prstGeom prst="rect">
            <a:avLst/>
          </a:prstGeom>
          <a:noFill/>
        </p:spPr>
        <p:txBody>
          <a:bodyPr wrap="none" rtlCol="0">
            <a:spAutoFit/>
          </a:bodyPr>
          <a:lstStyle/>
          <a:p>
            <a:r>
              <a:rPr lang="en-US" dirty="0" smtClean="0"/>
              <a:t>Phase Array systems</a:t>
            </a:r>
            <a:endParaRPr lang="en-US" dirty="0"/>
          </a:p>
        </p:txBody>
      </p:sp>
    </p:spTree>
    <p:extLst>
      <p:ext uri="{BB962C8B-B14F-4D97-AF65-F5344CB8AC3E}">
        <p14:creationId xmlns:p14="http://schemas.microsoft.com/office/powerpoint/2010/main" val="28569539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PRE </a:t>
            </a:r>
            <a:r>
              <a:rPr lang="en-US" b="1" dirty="0">
                <a:latin typeface="Times New Roman" panose="02020603050405020304" pitchFamily="18" charset="0"/>
                <a:cs typeface="Times New Roman" panose="02020603050405020304" pitchFamily="18" charset="0"/>
              </a:rPr>
              <a:t>AMPLIFIER ON EAGLE SOFTWARE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5910" y="1825625"/>
            <a:ext cx="5903890" cy="4806995"/>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6791" y="1825624"/>
            <a:ext cx="5533440" cy="5032375"/>
          </a:xfrm>
        </p:spPr>
      </p:pic>
    </p:spTree>
    <p:extLst>
      <p:ext uri="{BB962C8B-B14F-4D97-AF65-F5344CB8AC3E}">
        <p14:creationId xmlns:p14="http://schemas.microsoft.com/office/powerpoint/2010/main" val="1110670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POST AMPLIFIER ON EAGLE SOFTWARE</a:t>
            </a:r>
            <a:endParaRPr lang="en-US" b="1"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97014" y="1532586"/>
            <a:ext cx="5494986" cy="5203065"/>
          </a:xfrm>
        </p:spPr>
      </p:pic>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5910" y="1558343"/>
            <a:ext cx="5980090" cy="5203065"/>
          </a:xfrm>
        </p:spPr>
      </p:pic>
    </p:spTree>
    <p:extLst>
      <p:ext uri="{BB962C8B-B14F-4D97-AF65-F5344CB8AC3E}">
        <p14:creationId xmlns:p14="http://schemas.microsoft.com/office/powerpoint/2010/main" val="3473084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DAC ON </a:t>
            </a:r>
            <a:r>
              <a:rPr lang="en-US" b="1" dirty="0">
                <a:latin typeface="Times New Roman" panose="02020603050405020304" pitchFamily="18" charset="0"/>
                <a:cs typeface="Times New Roman" panose="02020603050405020304" pitchFamily="18" charset="0"/>
              </a:rPr>
              <a:t>EAGLE SOFTWARE</a:t>
            </a:r>
            <a:endParaRPr lang="en-US" b="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0152" y="1690689"/>
            <a:ext cx="5929648" cy="4967688"/>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61813" y="1545465"/>
            <a:ext cx="5135235" cy="5112912"/>
          </a:xfrm>
        </p:spPr>
      </p:pic>
    </p:spTree>
    <p:extLst>
      <p:ext uri="{BB962C8B-B14F-4D97-AF65-F5344CB8AC3E}">
        <p14:creationId xmlns:p14="http://schemas.microsoft.com/office/powerpoint/2010/main" val="15053380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1972" y="365125"/>
            <a:ext cx="11031828" cy="1325563"/>
          </a:xfrm>
        </p:spPr>
        <p:txBody>
          <a:bodyPr/>
          <a:lstStyle/>
          <a:p>
            <a:r>
              <a:rPr lang="en-US" b="1" dirty="0" smtClean="0">
                <a:latin typeface="Times New Roman" panose="02020603050405020304" pitchFamily="18" charset="0"/>
                <a:cs typeface="Times New Roman" panose="02020603050405020304" pitchFamily="18" charset="0"/>
              </a:rPr>
              <a:t>PCB LAYER IN DAC DESIGN</a:t>
            </a:r>
            <a:endParaRPr lang="en-US" b="1" dirty="0">
              <a:latin typeface="Times New Roman" panose="02020603050405020304" pitchFamily="18" charset="0"/>
              <a:cs typeface="Times New Roman" panose="02020603050405020304" pitchFamily="18" charset="0"/>
            </a:endParaRPr>
          </a:p>
        </p:txBody>
      </p:sp>
      <p:sp>
        <p:nvSpPr>
          <p:cNvPr id="6" name="Content Placeholder 5"/>
          <p:cNvSpPr>
            <a:spLocks noGrp="1"/>
          </p:cNvSpPr>
          <p:nvPr>
            <p:ph idx="1"/>
          </p:nvPr>
        </p:nvSpPr>
        <p:spPr>
          <a:xfrm>
            <a:off x="-180304" y="1825624"/>
            <a:ext cx="12544022" cy="5067473"/>
          </a:xfrm>
        </p:spPr>
        <p:txBody>
          <a:bodyPr/>
          <a:lstStyle/>
          <a:p>
            <a:pPr marL="0" indent="0">
              <a:buNone/>
            </a:pPr>
            <a:r>
              <a:rPr lang="en-US" dirty="0" smtClean="0"/>
              <a:t>       TOP LAYER                                      BOTTOM LAYER                  DOUBLE LAYER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1499" y="2266682"/>
            <a:ext cx="3857645" cy="459131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66682"/>
            <a:ext cx="3798893" cy="462641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963" y="2266682"/>
            <a:ext cx="4001037" cy="4591318"/>
          </a:xfrm>
          <a:prstGeom prst="rect">
            <a:avLst/>
          </a:prstGeom>
        </p:spPr>
      </p:pic>
    </p:spTree>
    <p:extLst>
      <p:ext uri="{BB962C8B-B14F-4D97-AF65-F5344CB8AC3E}">
        <p14:creationId xmlns:p14="http://schemas.microsoft.com/office/powerpoint/2010/main" val="61496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PCB LAYER IN DAC DESIGN</a:t>
            </a:r>
          </a:p>
        </p:txBody>
      </p:sp>
      <p:sp>
        <p:nvSpPr>
          <p:cNvPr id="5" name="Content Placeholder 4"/>
          <p:cNvSpPr>
            <a:spLocks noGrp="1"/>
          </p:cNvSpPr>
          <p:nvPr>
            <p:ph idx="1"/>
          </p:nvPr>
        </p:nvSpPr>
        <p:spPr>
          <a:xfrm>
            <a:off x="-363018" y="1799866"/>
            <a:ext cx="12969025" cy="5058133"/>
          </a:xfrm>
        </p:spPr>
        <p:txBody>
          <a:bodyPr/>
          <a:lstStyle/>
          <a:p>
            <a:pPr marL="0" indent="0">
              <a:buNone/>
            </a:pPr>
            <a:r>
              <a:rPr lang="en-US" dirty="0" smtClean="0"/>
              <a:t>       DRILL LAYER                                           SILK SCREEN                            OVERALL DESIGN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2294"/>
            <a:ext cx="3671339" cy="446570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439" y="2392294"/>
            <a:ext cx="4062113" cy="44657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1652" y="2392294"/>
            <a:ext cx="3620348" cy="4465706"/>
          </a:xfrm>
          <a:prstGeom prst="rect">
            <a:avLst/>
          </a:prstGeom>
        </p:spPr>
      </p:pic>
    </p:spTree>
    <p:extLst>
      <p:ext uri="{BB962C8B-B14F-4D97-AF65-F5344CB8AC3E}">
        <p14:creationId xmlns:p14="http://schemas.microsoft.com/office/powerpoint/2010/main" val="25365893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365125"/>
            <a:ext cx="11237890" cy="1325563"/>
          </a:xfrm>
        </p:spPr>
        <p:txBody>
          <a:bodyPr/>
          <a:lstStyle/>
          <a:p>
            <a:r>
              <a:rPr lang="en-US" b="1" dirty="0" smtClean="0">
                <a:latin typeface="Times New Roman" panose="02020603050405020304" pitchFamily="18" charset="0"/>
                <a:cs typeface="Times New Roman" panose="02020603050405020304" pitchFamily="18" charset="0"/>
              </a:rPr>
              <a:t>PCB LAYER FOR POST AMPLIFIER</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851382"/>
            <a:ext cx="12192000" cy="5006618"/>
          </a:xfrm>
        </p:spPr>
        <p:txBody>
          <a:bodyPr/>
          <a:lstStyle/>
          <a:p>
            <a:pPr marL="0" indent="0">
              <a:buNone/>
            </a:pPr>
            <a:r>
              <a:rPr lang="en-US" dirty="0" smtClean="0"/>
              <a:t>  BOTTOM LAYER                                   TOP LAYER                               SILK SCREEN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85623"/>
            <a:ext cx="3850783" cy="437237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4309" y="2485621"/>
            <a:ext cx="3745252" cy="43723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4146" y="2485622"/>
            <a:ext cx="3663795" cy="4372377"/>
          </a:xfrm>
          <a:prstGeom prst="rect">
            <a:avLst/>
          </a:prstGeom>
        </p:spPr>
      </p:pic>
    </p:spTree>
    <p:extLst>
      <p:ext uri="{BB962C8B-B14F-4D97-AF65-F5344CB8AC3E}">
        <p14:creationId xmlns:p14="http://schemas.microsoft.com/office/powerpoint/2010/main" val="17999989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PCB LAYER FOR POST AMPLIFIER</a:t>
            </a:r>
            <a:endParaRPr lang="en-US" dirty="0"/>
          </a:p>
        </p:txBody>
      </p:sp>
      <p:sp>
        <p:nvSpPr>
          <p:cNvPr id="3" name="Content Placeholder 2"/>
          <p:cNvSpPr>
            <a:spLocks noGrp="1"/>
          </p:cNvSpPr>
          <p:nvPr>
            <p:ph idx="1"/>
          </p:nvPr>
        </p:nvSpPr>
        <p:spPr>
          <a:xfrm>
            <a:off x="347730" y="1825624"/>
            <a:ext cx="11006070" cy="4781237"/>
          </a:xfrm>
        </p:spPr>
        <p:txBody>
          <a:bodyPr/>
          <a:lstStyle/>
          <a:p>
            <a:pPr marL="0" indent="0">
              <a:buNone/>
            </a:pPr>
            <a:r>
              <a:rPr lang="en-US" dirty="0" smtClean="0"/>
              <a:t>          DRILL LAYER                                                          OVERALL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244" y="2228045"/>
            <a:ext cx="4699700" cy="43788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130" y="2228045"/>
            <a:ext cx="5237791" cy="4378816"/>
          </a:xfrm>
          <a:prstGeom prst="rect">
            <a:avLst/>
          </a:prstGeom>
        </p:spPr>
      </p:pic>
    </p:spTree>
    <p:extLst>
      <p:ext uri="{BB962C8B-B14F-4D97-AF65-F5344CB8AC3E}">
        <p14:creationId xmlns:p14="http://schemas.microsoft.com/office/powerpoint/2010/main" val="24409157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PCB LAYER FOR </a:t>
            </a:r>
            <a:r>
              <a:rPr lang="en-US" b="1" dirty="0" smtClean="0">
                <a:latin typeface="Times New Roman" panose="02020603050405020304" pitchFamily="18" charset="0"/>
                <a:cs typeface="Times New Roman" panose="02020603050405020304" pitchFamily="18" charset="0"/>
              </a:rPr>
              <a:t>PRE </a:t>
            </a:r>
            <a:r>
              <a:rPr lang="en-US" b="1" dirty="0">
                <a:latin typeface="Times New Roman" panose="02020603050405020304" pitchFamily="18" charset="0"/>
                <a:cs typeface="Times New Roman" panose="02020603050405020304" pitchFamily="18" charset="0"/>
              </a:rPr>
              <a:t>AMPLIFIER</a:t>
            </a:r>
            <a:endParaRPr lang="en-US" dirty="0"/>
          </a:p>
        </p:txBody>
      </p:sp>
      <p:sp>
        <p:nvSpPr>
          <p:cNvPr id="3" name="Content Placeholder 2"/>
          <p:cNvSpPr>
            <a:spLocks noGrp="1"/>
          </p:cNvSpPr>
          <p:nvPr>
            <p:ph idx="1"/>
          </p:nvPr>
        </p:nvSpPr>
        <p:spPr>
          <a:xfrm>
            <a:off x="0" y="1825624"/>
            <a:ext cx="12135118" cy="5032375"/>
          </a:xfrm>
        </p:spPr>
        <p:txBody>
          <a:bodyPr/>
          <a:lstStyle/>
          <a:p>
            <a:pPr marL="0" indent="0">
              <a:buNone/>
            </a:pPr>
            <a:r>
              <a:rPr lang="en-US" dirty="0" smtClean="0"/>
              <a:t>            TOP LAYER                         BOTTOM LAYER                          SILK SCREEN LAYER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46" y="2254298"/>
            <a:ext cx="3580327" cy="46037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419" y="2254298"/>
            <a:ext cx="3966694" cy="46037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5803" y="2254298"/>
            <a:ext cx="3899315" cy="4603701"/>
          </a:xfrm>
          <a:prstGeom prst="rect">
            <a:avLst/>
          </a:prstGeom>
        </p:spPr>
      </p:pic>
    </p:spTree>
    <p:extLst>
      <p:ext uri="{BB962C8B-B14F-4D97-AF65-F5344CB8AC3E}">
        <p14:creationId xmlns:p14="http://schemas.microsoft.com/office/powerpoint/2010/main" val="38772078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PCB LAYER FOR PRE AMPLIFIER</a:t>
            </a:r>
            <a:endParaRPr lang="en-US" dirty="0"/>
          </a:p>
        </p:txBody>
      </p:sp>
      <p:sp>
        <p:nvSpPr>
          <p:cNvPr id="3" name="Content Placeholder 2"/>
          <p:cNvSpPr>
            <a:spLocks noGrp="1"/>
          </p:cNvSpPr>
          <p:nvPr>
            <p:ph idx="1"/>
          </p:nvPr>
        </p:nvSpPr>
        <p:spPr>
          <a:xfrm>
            <a:off x="244699" y="1825624"/>
            <a:ext cx="11835683" cy="4910025"/>
          </a:xfrm>
        </p:spPr>
        <p:txBody>
          <a:bodyPr/>
          <a:lstStyle/>
          <a:p>
            <a:pPr marL="0" indent="0">
              <a:buNone/>
            </a:pPr>
            <a:r>
              <a:rPr lang="en-US" dirty="0" smtClean="0"/>
              <a:t>DRILL LAYER                                                                   OVERALL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33" y="2318197"/>
            <a:ext cx="5382280" cy="44174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623" y="2318197"/>
            <a:ext cx="4778061" cy="4417453"/>
          </a:xfrm>
          <a:prstGeom prst="rect">
            <a:avLst/>
          </a:prstGeom>
        </p:spPr>
      </p:pic>
    </p:spTree>
    <p:extLst>
      <p:ext uri="{BB962C8B-B14F-4D97-AF65-F5344CB8AC3E}">
        <p14:creationId xmlns:p14="http://schemas.microsoft.com/office/powerpoint/2010/main" val="1400864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MATLAB SIMULATIN OUTPUT</a:t>
            </a:r>
            <a:endParaRPr lang="en-US"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9788" y="1681163"/>
            <a:ext cx="5157787" cy="823912"/>
          </a:xfrm>
        </p:spPr>
        <p:txBody>
          <a:bodyPr/>
          <a:lstStyle/>
          <a:p>
            <a:r>
              <a:rPr lang="en-US" b="0" dirty="0" smtClean="0">
                <a:latin typeface="Times New Roman" panose="02020603050405020304" pitchFamily="18" charset="0"/>
                <a:cs typeface="Times New Roman" panose="02020603050405020304" pitchFamily="18" charset="0"/>
              </a:rPr>
              <a:t>Without Delay</a:t>
            </a:r>
            <a:endParaRPr lang="en-US" b="0"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quarter" idx="3"/>
          </p:nvPr>
        </p:nvSpPr>
        <p:spPr/>
        <p:txBody>
          <a:bodyPr/>
          <a:lstStyle/>
          <a:p>
            <a:r>
              <a:rPr lang="en-US" b="0" smtClean="0">
                <a:latin typeface="Times New Roman" panose="02020603050405020304" pitchFamily="18" charset="0"/>
                <a:cs typeface="Times New Roman" panose="02020603050405020304" pitchFamily="18" charset="0"/>
              </a:rPr>
              <a:t>30ms </a:t>
            </a:r>
            <a:r>
              <a:rPr lang="en-US" b="0" dirty="0" smtClean="0">
                <a:latin typeface="Times New Roman" panose="02020603050405020304" pitchFamily="18" charset="0"/>
                <a:cs typeface="Times New Roman" panose="02020603050405020304" pitchFamily="18" charset="0"/>
              </a:rPr>
              <a:t>Delay</a:t>
            </a:r>
            <a:endParaRPr lang="en-US" b="0"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6172200" y="2505075"/>
            <a:ext cx="5286219" cy="4262602"/>
          </a:xfrm>
        </p:spPr>
      </p:pic>
      <p:pic>
        <p:nvPicPr>
          <p:cNvPr id="11"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839788" y="2730321"/>
            <a:ext cx="5157787" cy="3940935"/>
          </a:xfrm>
        </p:spPr>
      </p:pic>
    </p:spTree>
    <p:extLst>
      <p:ext uri="{BB962C8B-B14F-4D97-AF65-F5344CB8AC3E}">
        <p14:creationId xmlns:p14="http://schemas.microsoft.com/office/powerpoint/2010/main" val="4024713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Times New Roman" panose="02020603050405020304" pitchFamily="18" charset="0"/>
                <a:cs typeface="Times New Roman" panose="02020603050405020304" pitchFamily="18" charset="0"/>
              </a:rPr>
              <a:t>OBJECTIVE</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03031" y="1510400"/>
            <a:ext cx="10533184" cy="4351338"/>
          </a:xfrm>
        </p:spPr>
        <p:txBody>
          <a:bodyPr>
            <a:normAutofit/>
          </a:bodyPr>
          <a:lstStyle/>
          <a:p>
            <a:pPr algn="just">
              <a:lnSpc>
                <a:spcPct val="150000"/>
              </a:lnSpc>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aim of the phased array speakers is to provide the </a:t>
            </a:r>
            <a:r>
              <a:rPr lang="en-US" dirty="0" smtClean="0">
                <a:latin typeface="Times New Roman" panose="02020603050405020304" pitchFamily="18" charset="0"/>
                <a:cs typeface="Times New Roman" panose="02020603050405020304" pitchFamily="18" charset="0"/>
              </a:rPr>
              <a:t>maximum sound </a:t>
            </a:r>
            <a:r>
              <a:rPr lang="en-US" dirty="0">
                <a:latin typeface="Times New Roman" panose="02020603050405020304" pitchFamily="18" charset="0"/>
                <a:cs typeface="Times New Roman" panose="02020603050405020304" pitchFamily="18" charset="0"/>
              </a:rPr>
              <a:t>coverage over an entire area along with best sound clarity. </a:t>
            </a:r>
            <a:r>
              <a:rPr lang="en-US" dirty="0" smtClean="0">
                <a:latin typeface="Times New Roman" panose="02020603050405020304" pitchFamily="18" charset="0"/>
                <a:cs typeface="Times New Roman" panose="02020603050405020304" pitchFamily="18" charset="0"/>
              </a:rPr>
              <a:t>The voices </a:t>
            </a:r>
            <a:r>
              <a:rPr lang="en-US" dirty="0">
                <a:latin typeface="Times New Roman" panose="02020603050405020304" pitchFamily="18" charset="0"/>
                <a:cs typeface="Times New Roman" panose="02020603050405020304" pitchFamily="18" charset="0"/>
              </a:rPr>
              <a:t>and the sound effects could be more easily differentiated. </a:t>
            </a:r>
            <a:r>
              <a:rPr lang="en-US" dirty="0" smtClean="0">
                <a:latin typeface="Times New Roman" panose="02020603050405020304" pitchFamily="18" charset="0"/>
                <a:cs typeface="Times New Roman" panose="02020603050405020304" pitchFamily="18" charset="0"/>
              </a:rPr>
              <a:t>This system </a:t>
            </a:r>
            <a:r>
              <a:rPr lang="en-US" dirty="0">
                <a:latin typeface="Times New Roman" panose="02020603050405020304" pitchFamily="18" charset="0"/>
                <a:cs typeface="Times New Roman" panose="02020603050405020304" pitchFamily="18" charset="0"/>
              </a:rPr>
              <a:t>is comparatively cheaper when compared with its counterparts.</a:t>
            </a:r>
          </a:p>
        </p:txBody>
      </p:sp>
    </p:spTree>
    <p:extLst>
      <p:ext uri="{BB962C8B-B14F-4D97-AF65-F5344CB8AC3E}">
        <p14:creationId xmlns:p14="http://schemas.microsoft.com/office/powerpoint/2010/main" val="18404531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SPEAKER ALIGNMENT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1561" y="1431893"/>
            <a:ext cx="5112913" cy="5007544"/>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192" y="1431893"/>
            <a:ext cx="6302061" cy="4985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9695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Paul Crilly, Richard Hartnett, Rosie Santrach, Carlos Palenzuela Department of Engineering, Electrical Engineering, U.S. Coast Guard Academy, New London </a:t>
            </a:r>
            <a:r>
              <a:rPr lang="en-IN" sz="2400" i="1" dirty="0">
                <a:latin typeface="Times New Roman" panose="02020603050405020304" pitchFamily="18" charset="0"/>
                <a:cs typeface="Times New Roman" panose="02020603050405020304" pitchFamily="18" charset="0"/>
              </a:rPr>
              <a:t>“A Novel Approach to Teaching Phased Array Antenna Systems</a:t>
            </a:r>
            <a:r>
              <a:rPr lang="en-I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Joseph Spradley, "</a:t>
            </a:r>
            <a:r>
              <a:rPr lang="en-US" sz="2400" i="1" dirty="0">
                <a:latin typeface="Times New Roman" panose="02020603050405020304" pitchFamily="18" charset="0"/>
                <a:cs typeface="Times New Roman" panose="02020603050405020304" pitchFamily="18" charset="0"/>
              </a:rPr>
              <a:t>A Volumetric Electrically Scanned Two-Dimensional Microwave Antenna Array</a:t>
            </a:r>
            <a:r>
              <a:rPr lang="en-US" sz="2400" dirty="0">
                <a:latin typeface="Times New Roman" panose="02020603050405020304" pitchFamily="18" charset="0"/>
                <a:cs typeface="Times New Roman" panose="02020603050405020304" pitchFamily="18" charset="0"/>
              </a:rPr>
              <a:t>," IRE National Convention Record, Part I – Antennas and Propagation; Microwaves, New York: The Institute of Radio Engineers, 1958, 204–212.</a:t>
            </a: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75350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9411" y="1477896"/>
            <a:ext cx="10515600" cy="4351338"/>
          </a:xfrm>
        </p:spPr>
        <p:txBody>
          <a:bodyPr/>
          <a:lstStyle/>
          <a:p>
            <a:pPr algn="ctr"/>
            <a:endParaRPr lang="en-US" dirty="0" smtClean="0">
              <a:effectLst>
                <a:outerShdw blurRad="38100" dist="38100" dir="2700000" algn="tl">
                  <a:srgbClr val="000000">
                    <a:alpha val="43137"/>
                  </a:srgbClr>
                </a:outerShdw>
              </a:effectLst>
            </a:endParaRPr>
          </a:p>
          <a:p>
            <a:pPr algn="ctr"/>
            <a:endParaRPr lang="en-US" dirty="0">
              <a:effectLst>
                <a:outerShdw blurRad="38100" dist="38100" dir="2700000" algn="tl">
                  <a:srgbClr val="000000">
                    <a:alpha val="43137"/>
                  </a:srgbClr>
                </a:outerShdw>
              </a:effectLst>
            </a:endParaRPr>
          </a:p>
          <a:p>
            <a:pPr algn="ctr"/>
            <a:endParaRPr lang="en-US" dirty="0" smtClean="0">
              <a:effectLst>
                <a:outerShdw blurRad="38100" dist="38100" dir="2700000" algn="tl">
                  <a:srgbClr val="000000">
                    <a:alpha val="43137"/>
                  </a:srgbClr>
                </a:outerShdw>
              </a:effectLst>
            </a:endParaRPr>
          </a:p>
          <a:p>
            <a:pPr marL="0" indent="0" algn="ctr">
              <a:buNone/>
            </a:pPr>
            <a:r>
              <a:rPr lang="en-US" sz="5000"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endParaRPr lang="en-US" sz="5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6766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8740" y="1242072"/>
            <a:ext cx="10386645" cy="4697070"/>
          </a:xfrm>
        </p:spPr>
        <p:txBody>
          <a:bodyPr>
            <a:noAutofit/>
          </a:bodyPr>
          <a:lstStyle/>
          <a:p>
            <a:pPr algn="just">
              <a:buFont typeface="Wingdings" panose="05000000000000000000" pitchFamily="2" charset="2"/>
              <a:buChar char="Ø"/>
            </a:pPr>
            <a:endParaRPr lang="en-US" sz="22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phased array speaker system to generate flexible, directional </a:t>
            </a:r>
            <a:r>
              <a:rPr lang="en-US" sz="2400" dirty="0" smtClean="0">
                <a:latin typeface="Times New Roman" panose="02020603050405020304" pitchFamily="18" charset="0"/>
                <a:cs typeface="Times New Roman" panose="02020603050405020304" pitchFamily="18" charset="0"/>
              </a:rPr>
              <a:t>sound.</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system samples a standard audio input signal at approximately 44.1 kHz, and then outputs this signal to each of </a:t>
            </a:r>
            <a:r>
              <a:rPr lang="en-US" sz="2400" dirty="0" smtClean="0">
                <a:latin typeface="Times New Roman" panose="02020603050405020304" pitchFamily="18" charset="0"/>
                <a:cs typeface="Times New Roman" panose="02020603050405020304" pitchFamily="18" charset="0"/>
              </a:rPr>
              <a:t>6-12 </a:t>
            </a:r>
            <a:r>
              <a:rPr lang="en-US" sz="2400" dirty="0">
                <a:latin typeface="Times New Roman" panose="02020603050405020304" pitchFamily="18" charset="0"/>
                <a:cs typeface="Times New Roman" panose="02020603050405020304" pitchFamily="18" charset="0"/>
              </a:rPr>
              <a:t>speakers, each with a variable delay</a:t>
            </a:r>
            <a:r>
              <a:rPr lang="en-US" sz="24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simple technique allows audio frequency sound to be heard in only selected regions within the room or other auditory space. </a:t>
            </a:r>
            <a:endParaRPr lang="en-US" sz="24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Multiple </a:t>
            </a:r>
            <a:r>
              <a:rPr lang="en-US" sz="2400" dirty="0">
                <a:latin typeface="Times New Roman" panose="02020603050405020304" pitchFamily="18" charset="0"/>
                <a:cs typeface="Times New Roman" panose="02020603050405020304" pitchFamily="18" charset="0"/>
              </a:rPr>
              <a:t>regions with multiple soundtracks can be created by simultaneously playing variously delayed soundtracks over each of the speakers in the </a:t>
            </a:r>
            <a:r>
              <a:rPr lang="en-US" sz="2400" dirty="0" smtClean="0">
                <a:latin typeface="Times New Roman" panose="02020603050405020304" pitchFamily="18" charset="0"/>
                <a:cs typeface="Times New Roman" panose="02020603050405020304" pitchFamily="18" charset="0"/>
              </a:rPr>
              <a:t>array.</a:t>
            </a:r>
          </a:p>
          <a:p>
            <a:pPr marL="228600" lvl="7" algn="just">
              <a:spcBef>
                <a:spcPts val="1000"/>
              </a:spcBef>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Sound waves from different loudspeakers can both combine or cancel depending on the relative phase relationships between the sound waves, it is possible to manipulate the phase (and magnitude) of the sound from two or more loudspeakers to control where the sound cancels and where the sound </a:t>
            </a:r>
            <a:r>
              <a:rPr lang="en-US" sz="2400" dirty="0" smtClean="0">
                <a:latin typeface="Times New Roman" panose="02020603050405020304" pitchFamily="18" charset="0"/>
                <a:cs typeface="Times New Roman" panose="02020603050405020304" pitchFamily="18" charset="0"/>
              </a:rPr>
              <a:t>sums.</a:t>
            </a: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7071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EMERGING OF DIRECTIONAL SOUND</a:t>
            </a:r>
            <a:endParaRPr lang="en-US" b="1"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38883" y="1967237"/>
            <a:ext cx="4341455" cy="4445176"/>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6101" y="2330508"/>
            <a:ext cx="5466642" cy="3503621"/>
          </a:xfrm>
        </p:spPr>
      </p:pic>
    </p:spTree>
    <p:extLst>
      <p:ext uri="{BB962C8B-B14F-4D97-AF65-F5344CB8AC3E}">
        <p14:creationId xmlns:p14="http://schemas.microsoft.com/office/powerpoint/2010/main" val="15089077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HARDWARE DESIGN</a:t>
            </a:r>
            <a:endParaRPr lang="en-US" b="1" dirty="0"/>
          </a:p>
        </p:txBody>
      </p:sp>
      <p:sp>
        <p:nvSpPr>
          <p:cNvPr id="3" name="Content Placeholder 2"/>
          <p:cNvSpPr>
            <a:spLocks noGrp="1"/>
          </p:cNvSpPr>
          <p:nvPr>
            <p:ph idx="1"/>
          </p:nvPr>
        </p:nvSpPr>
        <p:spPr/>
        <p:txBody>
          <a:bodyPr/>
          <a:lstStyle/>
          <a:p>
            <a:pPr marL="0" indent="0">
              <a:buNone/>
            </a:pPr>
            <a:r>
              <a:rPr lang="en-US" dirty="0" smtClean="0"/>
              <a:t>                                             </a:t>
            </a:r>
          </a:p>
          <a:p>
            <a:pPr marL="0" indent="0">
              <a:buNone/>
            </a:pPr>
            <a:endParaRPr lang="en-US" dirty="0"/>
          </a:p>
          <a:p>
            <a:pPr marL="0" indent="0">
              <a:buNone/>
            </a:pPr>
            <a:endParaRPr lang="en-US" dirty="0" smtClean="0"/>
          </a:p>
          <a:p>
            <a:pPr marL="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X12</a:t>
            </a:r>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1236372" y="2331076"/>
            <a:ext cx="2189408" cy="10174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n w="0"/>
                <a:solidFill>
                  <a:schemeClr val="tx1"/>
                </a:solidFill>
                <a:latin typeface="Times New Roman" panose="02020603050405020304" pitchFamily="18" charset="0"/>
                <a:cs typeface="Times New Roman" panose="02020603050405020304" pitchFamily="18" charset="0"/>
              </a:rPr>
              <a:t>STANDARD AUDIO INPUT</a:t>
            </a:r>
            <a:endParaRPr lang="en-US" dirty="0">
              <a:ln w="0"/>
              <a:solidFill>
                <a:schemeClr val="tx1"/>
              </a:solidFill>
              <a:latin typeface="Times New Roman" panose="02020603050405020304" pitchFamily="18" charset="0"/>
              <a:cs typeface="Times New Roman" panose="02020603050405020304" pitchFamily="18" charset="0"/>
            </a:endParaRPr>
          </a:p>
        </p:txBody>
      </p:sp>
      <p:sp>
        <p:nvSpPr>
          <p:cNvPr id="6" name="Rectangle 5"/>
          <p:cNvSpPr/>
          <p:nvPr/>
        </p:nvSpPr>
        <p:spPr>
          <a:xfrm>
            <a:off x="3940935" y="2331076"/>
            <a:ext cx="2434107" cy="10174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n w="0"/>
                <a:solidFill>
                  <a:schemeClr val="tx1"/>
                </a:solidFill>
                <a:latin typeface="Times New Roman" panose="02020603050405020304" pitchFamily="18" charset="0"/>
                <a:cs typeface="Times New Roman" panose="02020603050405020304" pitchFamily="18" charset="0"/>
              </a:rPr>
              <a:t>PRE AMPLIFIER</a:t>
            </a:r>
            <a:endParaRPr lang="en-US" dirty="0">
              <a:ln w="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7096259" y="2331076"/>
            <a:ext cx="2060620" cy="10174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r>
              <a:rPr lang="en-US" dirty="0" smtClean="0">
                <a:ln w="0"/>
                <a:solidFill>
                  <a:schemeClr val="tx1"/>
                </a:solidFill>
                <a:latin typeface="Times New Roman" panose="02020603050405020304" pitchFamily="18" charset="0"/>
                <a:cs typeface="Times New Roman" panose="02020603050405020304" pitchFamily="18" charset="0"/>
              </a:rPr>
              <a:t>ADC</a:t>
            </a:r>
            <a:endParaRPr lang="en-US" dirty="0">
              <a:latin typeface="Times New Roman" panose="02020603050405020304" pitchFamily="18" charset="0"/>
              <a:cs typeface="Times New Roman" panose="02020603050405020304" pitchFamily="18" charset="0"/>
            </a:endParaRPr>
          </a:p>
        </p:txBody>
      </p:sp>
      <p:cxnSp>
        <p:nvCxnSpPr>
          <p:cNvPr id="9" name="Straight Arrow Connector 8"/>
          <p:cNvCxnSpPr>
            <a:stCxn id="4" idx="3"/>
            <a:endCxn id="6" idx="1"/>
          </p:cNvCxnSpPr>
          <p:nvPr/>
        </p:nvCxnSpPr>
        <p:spPr>
          <a:xfrm>
            <a:off x="3425780" y="2839792"/>
            <a:ext cx="5151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36372" y="4327301"/>
            <a:ext cx="2189408" cy="92483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ATMEGA 644 MICROCONTROLLER</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4031087" y="4273337"/>
            <a:ext cx="2176530" cy="97879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DAC</a:t>
            </a:r>
            <a:endParaRPr lang="en-US" dirty="0">
              <a:latin typeface="Times New Roman" panose="02020603050405020304" pitchFamily="18" charset="0"/>
              <a:cs typeface="Times New Roman" panose="02020603050405020304" pitchFamily="18" charset="0"/>
            </a:endParaRPr>
          </a:p>
        </p:txBody>
      </p:sp>
      <p:sp>
        <p:nvSpPr>
          <p:cNvPr id="16" name="Rectangle 15"/>
          <p:cNvSpPr/>
          <p:nvPr/>
        </p:nvSpPr>
        <p:spPr>
          <a:xfrm>
            <a:off x="6812924" y="4327301"/>
            <a:ext cx="2485622" cy="991673"/>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Times New Roman" panose="02020603050405020304" pitchFamily="18" charset="0"/>
                <a:cs typeface="Times New Roman" panose="02020603050405020304" pitchFamily="18" charset="0"/>
              </a:rPr>
              <a:t>SPEAKER AMPLIFIER</a:t>
            </a:r>
            <a:endParaRPr lang="en-US" dirty="0">
              <a:latin typeface="Times New Roman" panose="02020603050405020304" pitchFamily="18" charset="0"/>
              <a:cs typeface="Times New Roman" panose="02020603050405020304" pitchFamily="18" charset="0"/>
            </a:endParaRPr>
          </a:p>
        </p:txBody>
      </p:sp>
      <p:cxnSp>
        <p:nvCxnSpPr>
          <p:cNvPr id="20" name="Straight Arrow Connector 19"/>
          <p:cNvCxnSpPr>
            <a:endCxn id="7" idx="1"/>
          </p:cNvCxnSpPr>
          <p:nvPr/>
        </p:nvCxnSpPr>
        <p:spPr>
          <a:xfrm>
            <a:off x="6375042" y="2839791"/>
            <a:ext cx="72121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3"/>
          </p:cNvCxnSpPr>
          <p:nvPr/>
        </p:nvCxnSpPr>
        <p:spPr>
          <a:xfrm flipV="1">
            <a:off x="3425780" y="4789716"/>
            <a:ext cx="6053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p:cNvCxnSpPr>
          <p:nvPr/>
        </p:nvCxnSpPr>
        <p:spPr>
          <a:xfrm flipV="1">
            <a:off x="6207617" y="4762734"/>
            <a:ext cx="56667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8512935" y="3979572"/>
            <a:ext cx="0" cy="3477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525814" y="3992451"/>
            <a:ext cx="100455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530366" y="3799268"/>
            <a:ext cx="334851" cy="47406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9865217" y="3557934"/>
            <a:ext cx="450758" cy="2413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65217" y="4273337"/>
            <a:ext cx="450760" cy="2986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315975" y="3522372"/>
            <a:ext cx="2" cy="1079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139448" y="3348507"/>
            <a:ext cx="0" cy="450761"/>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H="1">
            <a:off x="2189408" y="3799268"/>
            <a:ext cx="5950040"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2189408" y="3799268"/>
            <a:ext cx="0" cy="528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88029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MODULES USED</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t> Standard audio input</a:t>
            </a:r>
          </a:p>
          <a:p>
            <a:pPr>
              <a:buFont typeface="Wingdings" panose="05000000000000000000" pitchFamily="2" charset="2"/>
              <a:buChar char="Ø"/>
            </a:pPr>
            <a:r>
              <a:rPr lang="en-US" dirty="0"/>
              <a:t> </a:t>
            </a:r>
            <a:r>
              <a:rPr lang="en-US" dirty="0" smtClean="0"/>
              <a:t>Pre Amplifier Block</a:t>
            </a:r>
          </a:p>
          <a:p>
            <a:pPr>
              <a:buFont typeface="Wingdings" panose="05000000000000000000" pitchFamily="2" charset="2"/>
              <a:buChar char="Ø"/>
            </a:pPr>
            <a:r>
              <a:rPr lang="en-US" dirty="0"/>
              <a:t> </a:t>
            </a:r>
            <a:r>
              <a:rPr lang="en-US" dirty="0" smtClean="0"/>
              <a:t>ADC</a:t>
            </a:r>
          </a:p>
          <a:p>
            <a:pPr>
              <a:buFont typeface="Wingdings" panose="05000000000000000000" pitchFamily="2" charset="2"/>
              <a:buChar char="Ø"/>
            </a:pPr>
            <a:r>
              <a:rPr lang="en-US" dirty="0"/>
              <a:t> </a:t>
            </a:r>
            <a:r>
              <a:rPr lang="en-US" dirty="0" smtClean="0"/>
              <a:t>ATMEGA 644 Microcontroller</a:t>
            </a:r>
          </a:p>
          <a:p>
            <a:pPr>
              <a:buFont typeface="Wingdings" panose="05000000000000000000" pitchFamily="2" charset="2"/>
              <a:buChar char="Ø"/>
            </a:pPr>
            <a:r>
              <a:rPr lang="en-US" dirty="0" smtClean="0"/>
              <a:t>DAC </a:t>
            </a:r>
          </a:p>
          <a:p>
            <a:pPr>
              <a:buFont typeface="Wingdings" panose="05000000000000000000" pitchFamily="2" charset="2"/>
              <a:buChar char="Ø"/>
            </a:pPr>
            <a:r>
              <a:rPr lang="en-US" dirty="0"/>
              <a:t> </a:t>
            </a:r>
            <a:r>
              <a:rPr lang="en-US" dirty="0" smtClean="0"/>
              <a:t>Speaker Amplifier</a:t>
            </a:r>
          </a:p>
          <a:p>
            <a:pPr>
              <a:buFont typeface="Wingdings" panose="05000000000000000000" pitchFamily="2" charset="2"/>
              <a:buChar char="Ø"/>
            </a:pPr>
            <a:r>
              <a:rPr lang="en-US" dirty="0"/>
              <a:t> </a:t>
            </a:r>
            <a:r>
              <a:rPr lang="en-US" dirty="0" smtClean="0"/>
              <a:t>Speaker  </a:t>
            </a:r>
            <a:endParaRPr lang="en-US" dirty="0"/>
          </a:p>
        </p:txBody>
      </p:sp>
    </p:spTree>
    <p:extLst>
      <p:ext uri="{BB962C8B-B14F-4D97-AF65-F5344CB8AC3E}">
        <p14:creationId xmlns:p14="http://schemas.microsoft.com/office/powerpoint/2010/main" val="13297028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APPLICATIONS</a:t>
            </a:r>
            <a:endParaRPr lang="en-US" b="1"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sz="half" idx="1"/>
          </p:nvPr>
        </p:nvSpPr>
        <p:spPr/>
        <p:txBody>
          <a:bodyPr/>
          <a:lstStyle/>
          <a:p>
            <a:pPr marL="0" indent="0">
              <a:buNone/>
            </a:pPr>
            <a:r>
              <a:rPr lang="en-US" dirty="0" smtClean="0">
                <a:latin typeface="Times New Roman" panose="02020603050405020304" pitchFamily="18" charset="0"/>
                <a:cs typeface="Times New Roman" panose="02020603050405020304" pitchFamily="18" charset="0"/>
              </a:rPr>
              <a:t>              Quadraphonic</a:t>
            </a:r>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5" name="Content Placeholder 4"/>
          <p:cNvSpPr>
            <a:spLocks noGrp="1"/>
          </p:cNvSpPr>
          <p:nvPr>
            <p:ph sz="half" idx="2"/>
          </p:nvPr>
        </p:nvSpPr>
        <p:spPr/>
        <p:txBody>
          <a:bodyPr/>
          <a:lstStyle/>
          <a:p>
            <a:pPr marL="0" indent="0">
              <a:buNone/>
            </a:pPr>
            <a:r>
              <a:rPr lang="en-US" dirty="0" smtClean="0">
                <a:latin typeface="Times New Roman" panose="02020603050405020304" pitchFamily="18" charset="0"/>
                <a:cs typeface="Times New Roman" panose="02020603050405020304" pitchFamily="18" charset="0"/>
              </a:rPr>
              <a:t>           Sonar </a:t>
            </a:r>
            <a:r>
              <a:rPr lang="en-US" dirty="0">
                <a:latin typeface="Times New Roman" panose="02020603050405020304" pitchFamily="18" charset="0"/>
                <a:cs typeface="Times New Roman" panose="02020603050405020304" pitchFamily="18" charset="0"/>
              </a:rPr>
              <a:t>testing apparatus</a:t>
            </a:r>
          </a:p>
          <a:p>
            <a:pPr marL="0" indent="0">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9555" y="2634265"/>
            <a:ext cx="3670479" cy="367266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150" y="2525503"/>
            <a:ext cx="4457700" cy="3781425"/>
          </a:xfrm>
          <a:prstGeom prst="rect">
            <a:avLst/>
          </a:prstGeom>
        </p:spPr>
      </p:pic>
    </p:spTree>
    <p:extLst>
      <p:ext uri="{BB962C8B-B14F-4D97-AF65-F5344CB8AC3E}">
        <p14:creationId xmlns:p14="http://schemas.microsoft.com/office/powerpoint/2010/main" val="685100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latin typeface="Times New Roman" panose="02020603050405020304" pitchFamily="18" charset="0"/>
                <a:cs typeface="Times New Roman" panose="02020603050405020304" pitchFamily="18" charset="0"/>
              </a:rPr>
              <a:t>SOFTWARE USED</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0775" y="1690688"/>
            <a:ext cx="10515600" cy="4351338"/>
          </a:xfrm>
        </p:spPr>
        <p:txBody>
          <a:bodyPr>
            <a:normAutofit/>
          </a:bodyPr>
          <a:lstStyle/>
          <a:p>
            <a:pPr>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WinAVR</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used for programming the microcontroller.</a:t>
            </a:r>
          </a:p>
          <a:p>
            <a:pPr>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EAGLE software to design circuits </a:t>
            </a:r>
            <a:r>
              <a:rPr lang="en-IN" smtClean="0">
                <a:latin typeface="Times New Roman" panose="02020603050405020304" pitchFamily="18" charset="0"/>
                <a:cs typeface="Times New Roman" panose="02020603050405020304" pitchFamily="18" charset="0"/>
              </a:rPr>
              <a:t>for fabrication.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957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937</TotalTime>
  <Words>845</Words>
  <Application>Microsoft Office PowerPoint</Application>
  <PresentationFormat>Widescreen</PresentationFormat>
  <Paragraphs>141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PHASED ARRAY SPEAKER SYSTEM</vt:lpstr>
      <vt:lpstr>PHASED ARRAY SPEAKERS</vt:lpstr>
      <vt:lpstr>OBJECTIVE</vt:lpstr>
      <vt:lpstr>INTRODUCTION</vt:lpstr>
      <vt:lpstr>EMERGING OF DIRECTIONAL SOUND</vt:lpstr>
      <vt:lpstr>HARDWARE DESIGN</vt:lpstr>
      <vt:lpstr>MODULES USED</vt:lpstr>
      <vt:lpstr>APPLICATIONS</vt:lpstr>
      <vt:lpstr>SOFTWARE USED</vt:lpstr>
      <vt:lpstr>SOFTWARE DESIGN</vt:lpstr>
      <vt:lpstr>PRE AMPLIFIER CIRCUIT</vt:lpstr>
      <vt:lpstr>DESCRIPTION</vt:lpstr>
      <vt:lpstr>PRE AMPLIFER TESTING</vt:lpstr>
      <vt:lpstr>ADC</vt:lpstr>
      <vt:lpstr>ALGORITHM</vt:lpstr>
      <vt:lpstr>MICROCONTROLLER</vt:lpstr>
      <vt:lpstr>DAC</vt:lpstr>
      <vt:lpstr>SPEAKER AMPLIFIER</vt:lpstr>
      <vt:lpstr>POST AMPLIFIER TESTING</vt:lpstr>
      <vt:lpstr>PRE AMPLIFIER ON EAGLE SOFTWARE</vt:lpstr>
      <vt:lpstr>POST AMPLIFIER ON EAGLE SOFTWARE</vt:lpstr>
      <vt:lpstr>DAC ON EAGLE SOFTWARE</vt:lpstr>
      <vt:lpstr>PCB LAYER IN DAC DESIGN</vt:lpstr>
      <vt:lpstr>PCB LAYER IN DAC DESIGN</vt:lpstr>
      <vt:lpstr>PCB LAYER FOR POST AMPLIFIER</vt:lpstr>
      <vt:lpstr>PCB LAYER FOR POST AMPLIFIER</vt:lpstr>
      <vt:lpstr>PCB LAYER FOR PRE AMPLIFIER</vt:lpstr>
      <vt:lpstr>PCB LAYER FOR PRE AMPLIFIER</vt:lpstr>
      <vt:lpstr>MATLAB SIMULATIN OUTPUT</vt:lpstr>
      <vt:lpstr>SPEAKER ALIGNMENT</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PHASED ARRAY SPEAKER SYSTEM</dc:title>
  <dc:creator>RajaRaman</dc:creator>
  <cp:lastModifiedBy>Raja Raman</cp:lastModifiedBy>
  <cp:revision>113</cp:revision>
  <dcterms:created xsi:type="dcterms:W3CDTF">2016-02-07T16:07:44Z</dcterms:created>
  <dcterms:modified xsi:type="dcterms:W3CDTF">2018-11-24T17:32:15Z</dcterms:modified>
</cp:coreProperties>
</file>